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52"/>
  </p:notesMasterIdLst>
  <p:handoutMasterIdLst>
    <p:handoutMasterId r:id="rId53"/>
  </p:handoutMasterIdLst>
  <p:sldIdLst>
    <p:sldId id="2542" r:id="rId2"/>
    <p:sldId id="2688" r:id="rId3"/>
    <p:sldId id="1048" r:id="rId4"/>
    <p:sldId id="2431" r:id="rId5"/>
    <p:sldId id="2456" r:id="rId6"/>
    <p:sldId id="2475" r:id="rId7"/>
    <p:sldId id="2455" r:id="rId8"/>
    <p:sldId id="2659" r:id="rId9"/>
    <p:sldId id="2491" r:id="rId10"/>
    <p:sldId id="2634" r:id="rId11"/>
    <p:sldId id="2658" r:id="rId12"/>
    <p:sldId id="2666" r:id="rId13"/>
    <p:sldId id="2667" r:id="rId14"/>
    <p:sldId id="2668" r:id="rId15"/>
    <p:sldId id="2669" r:id="rId16"/>
    <p:sldId id="2650" r:id="rId17"/>
    <p:sldId id="2674" r:id="rId18"/>
    <p:sldId id="2490" r:id="rId19"/>
    <p:sldId id="2672" r:id="rId20"/>
    <p:sldId id="2673" r:id="rId21"/>
    <p:sldId id="2675" r:id="rId22"/>
    <p:sldId id="2676" r:id="rId23"/>
    <p:sldId id="2677" r:id="rId24"/>
    <p:sldId id="2679" r:id="rId25"/>
    <p:sldId id="2681" r:id="rId26"/>
    <p:sldId id="2682" r:id="rId27"/>
    <p:sldId id="2683" r:id="rId28"/>
    <p:sldId id="2684" r:id="rId29"/>
    <p:sldId id="2056" r:id="rId30"/>
    <p:sldId id="2583" r:id="rId31"/>
    <p:sldId id="2582" r:id="rId32"/>
    <p:sldId id="2692" r:id="rId33"/>
    <p:sldId id="2693" r:id="rId34"/>
    <p:sldId id="2691" r:id="rId35"/>
    <p:sldId id="2690" r:id="rId36"/>
    <p:sldId id="2698" r:id="rId37"/>
    <p:sldId id="2699" r:id="rId38"/>
    <p:sldId id="2701" r:id="rId39"/>
    <p:sldId id="2702" r:id="rId40"/>
    <p:sldId id="2540" r:id="rId41"/>
    <p:sldId id="2696" r:id="rId42"/>
    <p:sldId id="2705" r:id="rId43"/>
    <p:sldId id="2695" r:id="rId44"/>
    <p:sldId id="2697" r:id="rId45"/>
    <p:sldId id="2703" r:id="rId46"/>
    <p:sldId id="2664" r:id="rId47"/>
    <p:sldId id="2548" r:id="rId48"/>
    <p:sldId id="302" r:id="rId49"/>
    <p:sldId id="304" r:id="rId50"/>
    <p:sldId id="2450" r:id="rId51"/>
  </p:sldIdLst>
  <p:sldSz cx="12192000" cy="6858000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npong Chauvachata" initials="PC" lastIdx="3" clrIdx="0">
    <p:extLst>
      <p:ext uri="{19B8F6BF-5375-455C-9EA6-DF929625EA0E}">
        <p15:presenceInfo xmlns:p15="http://schemas.microsoft.com/office/powerpoint/2012/main" userId="S-1-5-21-3447620315-3158960983-1914165323-2392" providerId="AD"/>
      </p:ext>
    </p:extLst>
  </p:cmAuthor>
  <p:cmAuthor id="2" name="Chakariya Cheewatara" initials="CC" lastIdx="11" clrIdx="1">
    <p:extLst>
      <p:ext uri="{19B8F6BF-5375-455C-9EA6-DF929625EA0E}">
        <p15:presenceInfo xmlns:p15="http://schemas.microsoft.com/office/powerpoint/2012/main" userId="16196b3cb2b97e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06"/>
    <a:srgbClr val="FFC800"/>
    <a:srgbClr val="344CB8"/>
    <a:srgbClr val="FFC000"/>
    <a:srgbClr val="2C5C9A"/>
    <a:srgbClr val="2B5896"/>
    <a:srgbClr val="EDE0C9"/>
    <a:srgbClr val="E2D6C0"/>
    <a:srgbClr val="C94250"/>
    <a:srgbClr val="2E3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0" autoAdjust="0"/>
    <p:restoredTop sz="91252" autoAdjust="0"/>
  </p:normalViewPr>
  <p:slideViewPr>
    <p:cSldViewPr snapToGrid="0">
      <p:cViewPr varScale="1">
        <p:scale>
          <a:sx n="76" d="100"/>
          <a:sy n="76" d="100"/>
        </p:scale>
        <p:origin x="69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69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8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0" y="3"/>
            <a:ext cx="2946400" cy="49688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6B21E59-7861-44AC-9626-AE63B4CC45D4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4"/>
            <a:ext cx="2946400" cy="49688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0" y="9429754"/>
            <a:ext cx="2946400" cy="49688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99BA28B-C4CD-4565-9F05-F83CAA4DF6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67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5EB05FF-B5DD-4E59-A3A4-5A7CD976A18B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88"/>
            <a:ext cx="5438775" cy="390842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A8FFDDD4-9CD8-4B17-B5C5-026BC4FC34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6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FDDD4-9CD8-4B17-B5C5-026BC4FC34F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4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FDDD4-9CD8-4B17-B5C5-026BC4FC34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96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FDDD4-9CD8-4B17-B5C5-026BC4FC34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03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FDDD4-9CD8-4B17-B5C5-026BC4FC34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07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FDDD4-9CD8-4B17-B5C5-026BC4FC34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51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FDDD4-9CD8-4B17-B5C5-026BC4FC34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05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FDDD4-9CD8-4B17-B5C5-026BC4FC34F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7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FDDD4-9CD8-4B17-B5C5-026BC4FC34F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9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FDDD4-9CD8-4B17-B5C5-026BC4FC34F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46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FDDD4-9CD8-4B17-B5C5-026BC4FC34F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52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FDDD4-9CD8-4B17-B5C5-026BC4FC34F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74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FDDD4-9CD8-4B17-B5C5-026BC4FC34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98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FDDD4-9CD8-4B17-B5C5-026BC4FC34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FDDD4-9CD8-4B17-B5C5-026BC4FC34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41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FDDD4-9CD8-4B17-B5C5-026BC4FC34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8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FDDD4-9CD8-4B17-B5C5-026BC4FC34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02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FDDD4-9CD8-4B17-B5C5-026BC4FC34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76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FDDD4-9CD8-4B17-B5C5-026BC4FC34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7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35297-AC2E-274C-B876-BE3FDC22B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AA726-3EA9-604E-8737-AAB5A02E5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8473A-A58A-9047-ACBA-4A86CC80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F6F-F8AE-4572-85F3-20C84155D54B}" type="datetimeFigureOut">
              <a:rPr lang="th-TH" smtClean="0"/>
              <a:t>15/12/65</a:t>
            </a:fld>
            <a:endParaRPr lang="th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F4F5-BFD6-984C-A2FD-9D4D26FAA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0431F-3316-6940-8853-5C6A447C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2137-3808-44D4-8FFA-04E1CEA42C3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84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3759C-1AD0-A046-A7A5-7E472EDD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DDA3B-4904-5D4D-9EE6-C60A2A383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B3520-EE77-7E41-974E-1E1E5BAF8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F6F-F8AE-4572-85F3-20C84155D54B}" type="datetimeFigureOut">
              <a:rPr lang="th-TH" smtClean="0"/>
              <a:t>15/12/65</a:t>
            </a:fld>
            <a:endParaRPr lang="th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E5BF0-9514-F847-8347-6E03AFDA6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9AFFE-92E8-DA49-B6BC-4584CF93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2137-3808-44D4-8FFA-04E1CEA42C3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4123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34A21-31C5-514E-A7ED-7C4940FAF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F6BBC-476E-154A-97AC-DA971AA5E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DED86-06FD-264F-86D3-AFEDE2D3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F6F-F8AE-4572-85F3-20C84155D54B}" type="datetimeFigureOut">
              <a:rPr lang="th-TH" smtClean="0"/>
              <a:t>15/12/65</a:t>
            </a:fld>
            <a:endParaRPr lang="th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A8359-8E2B-D74A-AE2B-8EB4FF477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420D-37FF-9C44-98C8-DAB81387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2137-3808-44D4-8FFA-04E1CEA42C3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36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B7F0D-5A52-8F4E-B3C9-62DD6F921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1DE3F-1668-454E-8858-A0FA1F9B4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DDF61-F372-8E44-9C0F-B26614C0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F6F-F8AE-4572-85F3-20C84155D54B}" type="datetimeFigureOut">
              <a:rPr lang="th-TH" smtClean="0"/>
              <a:t>15/12/65</a:t>
            </a:fld>
            <a:endParaRPr lang="th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DC97F-201D-FE45-A642-E98E6880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B4F43-A719-CA4A-B1CE-40F12651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2137-3808-44D4-8FFA-04E1CEA42C3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690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56113-0C98-6A47-93CD-41C4FAE96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C9BE6-9BA6-194C-85F7-F69864EF0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F3723-4E5A-8D46-A565-7E87F1D4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F6F-F8AE-4572-85F3-20C84155D54B}" type="datetimeFigureOut">
              <a:rPr lang="th-TH" smtClean="0"/>
              <a:t>15/12/65</a:t>
            </a:fld>
            <a:endParaRPr lang="th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072FA-FCFA-E443-9D80-4F1E837E4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08322-E8C9-9846-800B-C26FFB6D9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2137-3808-44D4-8FFA-04E1CEA42C3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78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4A0D3-EA5D-BC41-8C71-30C842EE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229A9-E3E2-4449-A0FD-D535434F1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BEC71-8E41-DF44-B5A4-F36DF6D5F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86ABF-2299-0B4B-94FC-F69ABEBE0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F6F-F8AE-4572-85F3-20C84155D54B}" type="datetimeFigureOut">
              <a:rPr lang="th-TH" smtClean="0"/>
              <a:t>15/12/65</a:t>
            </a:fld>
            <a:endParaRPr lang="th-T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B3C73-18D5-4B41-A435-23FC4F2B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7FE42-0AD2-F243-BF9D-DF4C90E5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2137-3808-44D4-8FFA-04E1CEA42C3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0351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95357-673A-F14E-AAF9-F5F369EAE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38597-CB0E-F949-A7A0-47343FD18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900E4-2868-DA4E-A8F5-C3286F7BA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DFF65-3EE2-3047-BD0B-6F53FE720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07E86-E24B-E344-96D8-A29AAE834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00CA2B-FF83-D34F-A90C-C4553913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F6F-F8AE-4572-85F3-20C84155D54B}" type="datetimeFigureOut">
              <a:rPr lang="th-TH" smtClean="0"/>
              <a:t>15/12/65</a:t>
            </a:fld>
            <a:endParaRPr lang="th-T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14AA18-BCA0-BE46-85B7-82AFEDBA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95B164-1986-A844-BD38-37A3C875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2137-3808-44D4-8FFA-04E1CEA42C3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7346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81BF-A79A-3E48-BC6F-C9D372BE5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7AAD6-6ADB-DF4C-8689-B6F508FB6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F6F-F8AE-4572-85F3-20C84155D54B}" type="datetimeFigureOut">
              <a:rPr lang="th-TH" smtClean="0"/>
              <a:t>15/12/65</a:t>
            </a:fld>
            <a:endParaRPr lang="th-T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0FDE2-FCE3-3646-98B6-3956056A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D2F12-C9AB-9A41-8150-EC208465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2137-3808-44D4-8FFA-04E1CEA42C3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5505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1D685-22EE-8043-829E-7517CE24B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F6F-F8AE-4572-85F3-20C84155D54B}" type="datetimeFigureOut">
              <a:rPr lang="th-TH" smtClean="0"/>
              <a:t>15/12/65</a:t>
            </a:fld>
            <a:endParaRPr lang="th-T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47BA6-90D9-F44E-8DE7-4623545CE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55560-CC60-C74D-9F3C-27E87424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2137-3808-44D4-8FFA-04E1CEA42C3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190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019B-13A1-5546-9623-AFA45844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B5633-E7A4-7342-8F08-3B722B7B8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C6815-A385-6544-BF36-DA1DB2F00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1126F-F5B6-994D-8DAF-06A92B1BB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F6F-F8AE-4572-85F3-20C84155D54B}" type="datetimeFigureOut">
              <a:rPr lang="th-TH" smtClean="0"/>
              <a:t>15/12/65</a:t>
            </a:fld>
            <a:endParaRPr lang="th-T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21739-F12A-AD43-8D7A-3448B9FA6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21666-DA92-874A-AF7B-083F80B9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2137-3808-44D4-8FFA-04E1CEA42C3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200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5AE5-9C83-1A43-A40E-BD7D5214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DA5A60-6BF5-7D40-B313-594F027D9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F185F-648A-C844-8E9F-8A99882D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E8A9E-AC34-9746-BBC6-96E0D3C0D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F6F-F8AE-4572-85F3-20C84155D54B}" type="datetimeFigureOut">
              <a:rPr lang="th-TH" smtClean="0"/>
              <a:t>15/12/65</a:t>
            </a:fld>
            <a:endParaRPr lang="th-T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34224-7906-644E-BBFB-4960C8CC3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B94CA-87D1-A14B-986C-8D57D760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2137-3808-44D4-8FFA-04E1CEA42C3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8162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C29B37-3386-8342-8A71-A5CD6374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003F9-A50F-3440-9DCA-6ED7D4FC6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FB2C5-D788-894F-B7A6-36108865C7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AFF6F-F8AE-4572-85F3-20C84155D54B}" type="datetimeFigureOut">
              <a:rPr lang="th-TH" smtClean="0"/>
              <a:t>15/12/65</a:t>
            </a:fld>
            <a:endParaRPr lang="th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5FFD0-1659-C448-8AF3-8C22FDAF4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25A3B-4D7D-D241-9402-55EB34BD5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B2137-3808-44D4-8FFA-04E1CEA42C3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068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2ED971-290B-0DBB-449E-4032BF616D80}"/>
              </a:ext>
            </a:extLst>
          </p:cNvPr>
          <p:cNvSpPr txBox="1"/>
          <p:nvPr/>
        </p:nvSpPr>
        <p:spPr>
          <a:xfrm>
            <a:off x="2332087" y="2413337"/>
            <a:ext cx="7527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D1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การแถลงข่าวประจำสัปดาห์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81518-3B7F-E6EE-A0E3-6D6A772E6F54}"/>
              </a:ext>
            </a:extLst>
          </p:cNvPr>
          <p:cNvSpPr txBox="1"/>
          <p:nvPr/>
        </p:nvSpPr>
        <p:spPr>
          <a:xfrm>
            <a:off x="2512527" y="3310058"/>
            <a:ext cx="716694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700" dirty="0">
                <a:solidFill>
                  <a:srgbClr val="D1CC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วันพุธที่ ๒๗ กรกฎาคม ๒๕๖๕ เวลา ๑๐.๓๐ น.</a:t>
            </a:r>
          </a:p>
        </p:txBody>
      </p:sp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AEBB120-336E-0CE4-9725-6615A4426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1608B4-6518-1BD4-797B-9366D1B0CCB5}"/>
              </a:ext>
            </a:extLst>
          </p:cNvPr>
          <p:cNvSpPr txBox="1"/>
          <p:nvPr/>
        </p:nvSpPr>
        <p:spPr>
          <a:xfrm>
            <a:off x="2512527" y="2099256"/>
            <a:ext cx="7527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D1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การแถลงข่าวประจำสัปดาห์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C0D90-B21A-7E98-E5E4-B798A43088E3}"/>
              </a:ext>
            </a:extLst>
          </p:cNvPr>
          <p:cNvSpPr txBox="1"/>
          <p:nvPr/>
        </p:nvSpPr>
        <p:spPr>
          <a:xfrm>
            <a:off x="2512527" y="2962419"/>
            <a:ext cx="758513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700" dirty="0">
                <a:solidFill>
                  <a:srgbClr val="D1CC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วันศุกร์ที่ ๑๖ ธันวาคม ๒๕๖๕ เวลา ๑๑.๐๐ น.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E4E4A-9732-54FB-8086-582DB90D4378}"/>
              </a:ext>
            </a:extLst>
          </p:cNvPr>
          <p:cNvSpPr/>
          <p:nvPr/>
        </p:nvSpPr>
        <p:spPr>
          <a:xfrm>
            <a:off x="2134514" y="3720851"/>
            <a:ext cx="79229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โดยนางกาญจนา ภัทรโชค</a:t>
            </a:r>
            <a:br>
              <a:rPr lang="th-TH" sz="3200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3200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อธิบดีกรมสารนิเทศและโฆษกกระกรวงการต่างประเทศ</a:t>
            </a:r>
          </a:p>
        </p:txBody>
      </p:sp>
    </p:spTree>
    <p:extLst>
      <p:ext uri="{BB962C8B-B14F-4D97-AF65-F5344CB8AC3E}">
        <p14:creationId xmlns:p14="http://schemas.microsoft.com/office/powerpoint/2010/main" val="222901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อาจเป็นรูปภาพของ 4 คน, ผู้คนกำลังยืน, ผู้คนกำลังนั่ง, ชุดสูท และ ข้อความพูดว่า &quot;EUROPEAN UNI&quot;">
            <a:extLst>
              <a:ext uri="{FF2B5EF4-FFF2-40B4-BE49-F238E27FC236}">
                <a16:creationId xmlns:a16="http://schemas.microsoft.com/office/drawing/2014/main" id="{D574DB06-5FC1-948D-6D60-BB71F6193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7106" b="12157"/>
          <a:stretch/>
        </p:blipFill>
        <p:spPr bwMode="auto">
          <a:xfrm>
            <a:off x="0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63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อาจเป็นรูปภาพของ 2 คน และ ผู้คนกำลังยืน">
            <a:extLst>
              <a:ext uri="{FF2B5EF4-FFF2-40B4-BE49-F238E27FC236}">
                <a16:creationId xmlns:a16="http://schemas.microsoft.com/office/drawing/2014/main" id="{D1AB3202-F93E-5A0C-E7CA-3372DF109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0" r="7522" b="8103"/>
          <a:stretch/>
        </p:blipFill>
        <p:spPr bwMode="auto">
          <a:xfrm>
            <a:off x="0" y="0"/>
            <a:ext cx="12190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5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1843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E855A769-083C-1856-1577-BF8D1EEA4C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" b="1233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5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048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8A1F91F6-61B1-4C33-9A86-F0758278AF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5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15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506" name="Picture 2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1F5A0C6D-3F75-A880-E335-FE3F281FAA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225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530" name="Picture 2" descr="A group of people sitting at a table with microphones&#10;&#10;Description automatically generated with medium confidence">
            <a:extLst>
              <a:ext uri="{FF2B5EF4-FFF2-40B4-BE49-F238E27FC236}">
                <a16:creationId xmlns:a16="http://schemas.microsoft.com/office/drawing/2014/main" id="{3FA6AE02-0CE8-5436-C896-E112C668DB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717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อาจเป็นรูปภาพของ 2 คน และ ผู้คนกำลังยืน">
            <a:extLst>
              <a:ext uri="{FF2B5EF4-FFF2-40B4-BE49-F238E27FC236}">
                <a16:creationId xmlns:a16="http://schemas.microsoft.com/office/drawing/2014/main" id="{2F8A78B5-29D7-4A6B-0AD6-630F75FD8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" b="1253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57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276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7650" name="Picture 2" descr="อาจเป็นรูปภาพของ 2 คน และ ผู้คนกำลังยืน">
            <a:extLst>
              <a:ext uri="{FF2B5EF4-FFF2-40B4-BE49-F238E27FC236}">
                <a16:creationId xmlns:a16="http://schemas.microsoft.com/office/drawing/2014/main" id="{C8B2BF95-6320-BE3C-F1FA-9D7433B5A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" b="1371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3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อาจเป็นรูปภาพของ 4 คน, ผู้คนกำลังยืน และ สถานที่ในร่ม">
            <a:extLst>
              <a:ext uri="{FF2B5EF4-FFF2-40B4-BE49-F238E27FC236}">
                <a16:creationId xmlns:a16="http://schemas.microsoft.com/office/drawing/2014/main" id="{AA0D65E0-DFE6-3999-5330-C26D2F90D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29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อาจเป็นรูปภาพของ 2 คน, ผู้คนกำลังยืน และ ชุดสูท">
            <a:extLst>
              <a:ext uri="{FF2B5EF4-FFF2-40B4-BE49-F238E27FC236}">
                <a16:creationId xmlns:a16="http://schemas.microsoft.com/office/drawing/2014/main" id="{0E242F92-B20C-35F4-0369-AB495DE84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8638" r="7744" b="19218"/>
          <a:stretch/>
        </p:blipFill>
        <p:spPr bwMode="auto">
          <a:xfrm>
            <a:off x="0" y="26277"/>
            <a:ext cx="12192000" cy="683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2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1E4E4A-9732-54FB-8086-582DB90D4378}"/>
              </a:ext>
            </a:extLst>
          </p:cNvPr>
          <p:cNvSpPr/>
          <p:nvPr/>
        </p:nvSpPr>
        <p:spPr>
          <a:xfrm>
            <a:off x="2134514" y="3720851"/>
            <a:ext cx="79229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โดยนางกาญจนา ภัทรโชค</a:t>
            </a:r>
            <a:br>
              <a:rPr lang="th-TH" sz="320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320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อธิบดีกรมสารนิเทศและโฆษกกระกรวงการต่างประเทศ</a:t>
            </a:r>
            <a:endParaRPr lang="th-TH" sz="32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BE37B4-5158-F22C-B648-3A93199B3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5AD8BC88-7B42-78BE-4BDA-96D8A406E5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25" y="4172607"/>
            <a:ext cx="478617" cy="4786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CFEA74-81BD-10B8-678C-2BC0A7FEB8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1" y="5507436"/>
            <a:ext cx="478617" cy="478617"/>
          </a:xfrm>
          <a:prstGeom prst="rect">
            <a:avLst/>
          </a:prstGeom>
        </p:spPr>
      </p:pic>
      <p:pic>
        <p:nvPicPr>
          <p:cNvPr id="70658" name="Picture 2" descr="Twitter - Free social media icons">
            <a:extLst>
              <a:ext uri="{FF2B5EF4-FFF2-40B4-BE49-F238E27FC236}">
                <a16:creationId xmlns:a16="http://schemas.microsoft.com/office/drawing/2014/main" id="{C4A76EA6-32D9-5B93-4B79-2AFFD2CD8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1" y="4829489"/>
            <a:ext cx="478617" cy="47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0101C0-0AB3-4D1C-B6ED-1F0C55C995F1}"/>
              </a:ext>
            </a:extLst>
          </p:cNvPr>
          <p:cNvSpPr txBox="1"/>
          <p:nvPr/>
        </p:nvSpPr>
        <p:spPr>
          <a:xfrm>
            <a:off x="6182142" y="4139970"/>
            <a:ext cx="42545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Arial Rounded MT Bold" panose="020F0704030504030204" pitchFamily="34" charset="0"/>
              </a:rPr>
              <a:t>Kanchana</a:t>
            </a:r>
          </a:p>
          <a:p>
            <a:pPr marL="108000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Arial Rounded MT Bold" panose="020F0704030504030204" pitchFamily="34" charset="0"/>
              </a:rPr>
              <a:t>@</a:t>
            </a:r>
            <a:r>
              <a:rPr lang="en-US" sz="3200" dirty="0" err="1">
                <a:latin typeface="Arial Rounded MT Bold" panose="020F0704030504030204" pitchFamily="34" charset="0"/>
              </a:rPr>
              <a:t>kpatara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108000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Arial Rounded MT Bold" panose="020F0704030504030204" pitchFamily="34" charset="0"/>
              </a:rPr>
              <a:t>0809582322</a:t>
            </a:r>
            <a:endParaRPr lang="th-TH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8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9FF1A-B295-E7DF-F464-F3E26F666A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7" b="5476"/>
          <a:stretch/>
        </p:blipFill>
        <p:spPr>
          <a:xfrm>
            <a:off x="0" y="0"/>
            <a:ext cx="12192000" cy="702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286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8674" name="Picture 2" descr="อาจเป็นรูปภาพของ 2 คน, ผู้คนกำลังยืน, ชุดสูท และ ข้อความพูดว่า &quot;5 EAN TNERSHIP Summit ber 2022&quot;">
            <a:extLst>
              <a:ext uri="{FF2B5EF4-FFF2-40B4-BE49-F238E27FC236}">
                <a16:creationId xmlns:a16="http://schemas.microsoft.com/office/drawing/2014/main" id="{60F5AE3F-494F-821A-39AB-3168E8520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90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307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22" name="Picture 2" descr="อาจเป็นรูปภาพของ 5 คน, ผู้คนกำลังนั่ง และ ผู้คนกำลังยืน">
            <a:extLst>
              <a:ext uri="{FF2B5EF4-FFF2-40B4-BE49-F238E27FC236}">
                <a16:creationId xmlns:a16="http://schemas.microsoft.com/office/drawing/2014/main" id="{DA664B97-DDEC-F858-851F-45C90B52B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25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317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1746" name="Picture 2" descr="อาจเป็นรูปภาพของ 6 คน, ผู้คนกำลังนั่ง และ ผู้คนกำลังยืน">
            <a:extLst>
              <a:ext uri="{FF2B5EF4-FFF2-40B4-BE49-F238E27FC236}">
                <a16:creationId xmlns:a16="http://schemas.microsoft.com/office/drawing/2014/main" id="{A5C7C707-63FD-7B12-F49D-2A1AB2DFE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47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317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E082F-F4BA-9A46-DF49-6CA162958E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" t="12491" r="25" b="12491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317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wo people smiling&#10;&#10;Description automatically generated with medium confidence">
            <a:extLst>
              <a:ext uri="{FF2B5EF4-FFF2-40B4-BE49-F238E27FC236}">
                <a16:creationId xmlns:a16="http://schemas.microsoft.com/office/drawing/2014/main" id="{30B9628B-830D-5F64-E015-05986C9B0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9859" r="-25" b="15123"/>
          <a:stretch/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6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317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6866" name="Picture 2" descr="อาจเป็นรูปภาพของ 2 คน, ผู้คนกำลังยืน และ ชุดสูท">
            <a:extLst>
              <a:ext uri="{FF2B5EF4-FFF2-40B4-BE49-F238E27FC236}">
                <a16:creationId xmlns:a16="http://schemas.microsoft.com/office/drawing/2014/main" id="{E89F0053-ECB3-8E6F-E844-220D7543F2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14268" r="9477" b="14268"/>
          <a:stretch/>
        </p:blipFill>
        <p:spPr bwMode="auto">
          <a:xfrm>
            <a:off x="0" y="1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4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317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7890" name="Picture 2" descr="อาจเป็นรูปภาพของ 8 คน, ผู้คนกำลังนั่ง และ ผู้คนกำลังยืน">
            <a:extLst>
              <a:ext uri="{FF2B5EF4-FFF2-40B4-BE49-F238E27FC236}">
                <a16:creationId xmlns:a16="http://schemas.microsoft.com/office/drawing/2014/main" id="{1613D7C3-F2DF-FC02-CA65-F106C62C7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4" t="5713" r="2017" b="256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4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317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8914" name="Picture 2" descr="อาจเป็นรูปภาพของ 4 คน, ผู้คนกำลังยืน และ ผู้คนกำลังนั่ง">
            <a:extLst>
              <a:ext uri="{FF2B5EF4-FFF2-40B4-BE49-F238E27FC236}">
                <a16:creationId xmlns:a16="http://schemas.microsoft.com/office/drawing/2014/main" id="{46A1250E-A42C-CB5D-B15E-48629A469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t="5273" b="25614"/>
          <a:stretch/>
        </p:blipFill>
        <p:spPr bwMode="auto">
          <a:xfrm>
            <a:off x="3048" y="1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00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89C57-4BA9-45AD-BCC8-F6D14F0AA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26" y="257493"/>
            <a:ext cx="1231751" cy="12317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743F85-5F3D-4B5E-B96A-033357E731C2}"/>
              </a:ext>
            </a:extLst>
          </p:cNvPr>
          <p:cNvSpPr txBox="1">
            <a:spLocks/>
          </p:cNvSpPr>
          <p:nvPr/>
        </p:nvSpPr>
        <p:spPr>
          <a:xfrm>
            <a:off x="0" y="2245280"/>
            <a:ext cx="12192000" cy="236743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7200" b="1" i="0" dirty="0"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ภารกิจการให้การสนับสนุนการพัฒนา</a:t>
            </a:r>
            <a:br>
              <a:rPr lang="th-TH" sz="7200" b="1" i="0" dirty="0"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7200" b="1" i="0" dirty="0"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ในราชอาณาจักรภูฏานของไทย</a:t>
            </a:r>
          </a:p>
        </p:txBody>
      </p:sp>
    </p:spTree>
    <p:extLst>
      <p:ext uri="{BB962C8B-B14F-4D97-AF65-F5344CB8AC3E}">
        <p14:creationId xmlns:p14="http://schemas.microsoft.com/office/powerpoint/2010/main" val="19805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99" y="424613"/>
            <a:ext cx="8596668" cy="1320800"/>
          </a:xfrm>
        </p:spPr>
        <p:txBody>
          <a:bodyPr>
            <a:noAutofit/>
          </a:bodyPr>
          <a:lstStyle/>
          <a:p>
            <a:r>
              <a:rPr lang="th-TH" sz="54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ประเด็นแถลงข่าวประจำสัปดาห์ </a:t>
            </a:r>
            <a:br>
              <a:rPr lang="en-US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br>
              <a:rPr lang="en-US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endParaRPr lang="en-US" sz="32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99" y="1327060"/>
            <a:ext cx="11756202" cy="5530940"/>
          </a:xfrm>
        </p:spPr>
        <p:txBody>
          <a:bodyPr>
            <a:noAutofit/>
          </a:bodyPr>
          <a:lstStyle/>
          <a:p>
            <a:pPr marL="514350" indent="-514350">
              <a:buFont typeface="Arial" panose="020B0604020202020204" pitchFamily="34" charset="0"/>
              <a:buAutoNum type="thaiNumPeriod"/>
            </a:pPr>
            <a:r>
              <a:rPr lang="th-TH" sz="4400" b="1" i="0" dirty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การประชุมสุด</a:t>
            </a:r>
            <a:r>
              <a:rPr lang="th-TH" sz="44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ยอดอาเซียน</a:t>
            </a:r>
            <a:r>
              <a:rPr lang="en-US" sz="44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-</a:t>
            </a:r>
            <a:r>
              <a:rPr lang="th-TH" sz="44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สหภาพยุโรป สมัยพิเศษ</a:t>
            </a:r>
            <a:endParaRPr lang="th-TH" sz="4400" b="1" i="0" dirty="0">
              <a:solidFill>
                <a:srgbClr val="000000"/>
              </a:solidFill>
              <a:effectLst/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514350" indent="-514350">
              <a:buFont typeface="Arial" panose="020B0604020202020204" pitchFamily="34" charset="0"/>
              <a:buAutoNum type="thaiNumPeriod"/>
            </a:pPr>
            <a:r>
              <a:rPr lang="th-TH" sz="4400" b="1" i="0" dirty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ภารกิจการให้การสนับสนุนการพัฒนาในราชอาณาจักรภูฏาน</a:t>
            </a:r>
            <a:br>
              <a:rPr lang="th-TH" sz="4400" b="1" i="0" dirty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4400" b="1" i="0" dirty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ของไทย</a:t>
            </a:r>
          </a:p>
        </p:txBody>
      </p:sp>
    </p:spTree>
    <p:extLst>
      <p:ext uri="{BB962C8B-B14F-4D97-AF65-F5344CB8AC3E}">
        <p14:creationId xmlns:p14="http://schemas.microsoft.com/office/powerpoint/2010/main" val="412624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AutoShape 2" descr="title">
            <a:extLst>
              <a:ext uri="{FF2B5EF4-FFF2-40B4-BE49-F238E27FC236}">
                <a16:creationId xmlns:a16="http://schemas.microsoft.com/office/drawing/2014/main" id="{9D7776DF-F588-EE52-6BA2-A74C11BA7D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41986" name="Picture 2" descr="อาจเป็นรูปภาพของ 10 คน, ผู้คนกำลังยืน และ กลางแจ้ง">
            <a:extLst>
              <a:ext uri="{FF2B5EF4-FFF2-40B4-BE49-F238E27FC236}">
                <a16:creationId xmlns:a16="http://schemas.microsoft.com/office/drawing/2014/main" id="{6213ED97-86E0-20F0-DFA2-86C811282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4148" r="-13" b="10814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3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644 -0.49251" pathEditMode="relative" ptsTypes="AA">
                                      <p:cBhvr>
                                        <p:cTn id="6" dur="3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419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3644 -0.49251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41986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อาจเป็นรูปภาพของ 10 คน และ ผู้คนกำลังยืน">
            <a:extLst>
              <a:ext uri="{FF2B5EF4-FFF2-40B4-BE49-F238E27FC236}">
                <a16:creationId xmlns:a16="http://schemas.microsoft.com/office/drawing/2014/main" id="{068FCDA4-E3E0-482D-7464-971C55F45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12494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5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938 0.00789" pathEditMode="relative" ptsTypes="AA">
                                      <p:cBhvr>
                                        <p:cTn id="6" dur="30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430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5938 0.00789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43010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92FB396-3995-BF42-326D-E3C46D359BA3}"/>
              </a:ext>
            </a:extLst>
          </p:cNvPr>
          <p:cNvSpPr/>
          <p:nvPr/>
        </p:nvSpPr>
        <p:spPr>
          <a:xfrm>
            <a:off x="5564777" y="5878287"/>
            <a:ext cx="6322423" cy="7315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  <a:p>
            <a:pPr algn="ctr"/>
            <a:r>
              <a:rPr lang="th-TH" dirty="0">
                <a:solidFill>
                  <a:schemeClr val="tx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แฟ้มภาพ</a:t>
            </a:r>
            <a:r>
              <a:rPr lang="en-US" dirty="0">
                <a:solidFill>
                  <a:schemeClr val="tx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: </a:t>
            </a:r>
            <a:r>
              <a:rPr lang="th-TH" b="0" i="0" dirty="0">
                <a:solidFill>
                  <a:srgbClr val="212529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ผู้ช่วยรัฐมนตรีประจำกระทรวงการต่างประเทศพบหารือกับคณะนักธุรกิจ</a:t>
            </a:r>
            <a:br>
              <a:rPr lang="en-US" b="0" i="0" dirty="0">
                <a:solidFill>
                  <a:srgbClr val="212529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b="0" i="0" dirty="0">
                <a:solidFill>
                  <a:srgbClr val="212529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จากสภาธุรกิจสหรัฐอเมริกา-อาเซียน</a:t>
            </a:r>
            <a:r>
              <a:rPr lang="en-US" dirty="0">
                <a:solidFill>
                  <a:srgbClr val="212529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b="0" i="0" dirty="0">
                <a:solidFill>
                  <a:srgbClr val="212529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วันที่ ๓๐ พฤศจิกายน ๒๕๖๔</a:t>
            </a:r>
            <a:endParaRPr lang="en-US" b="0" i="0" dirty="0">
              <a:solidFill>
                <a:srgbClr val="212529"/>
              </a:solidFill>
              <a:effectLst/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pic>
        <p:nvPicPr>
          <p:cNvPr id="51202" name="Picture 2" descr="อาจเป็นรูปภาพของ 2 คน, ผู้คนกำลังยืน, สถานที่ในร่ม และ ข้อความพูดว่า &quot;Thaila on tan Development Coope lopment of Ear Nose ference Hall, KGUMSB roject tre Date:7&quot;">
            <a:extLst>
              <a:ext uri="{FF2B5EF4-FFF2-40B4-BE49-F238E27FC236}">
                <a16:creationId xmlns:a16="http://schemas.microsoft.com/office/drawing/2014/main" id="{2CBA9742-F4C3-583A-82FB-CBCCAC3CD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5" r="1615" b="86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36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92FB396-3995-BF42-326D-E3C46D359BA3}"/>
              </a:ext>
            </a:extLst>
          </p:cNvPr>
          <p:cNvSpPr/>
          <p:nvPr/>
        </p:nvSpPr>
        <p:spPr>
          <a:xfrm>
            <a:off x="5564777" y="5878287"/>
            <a:ext cx="6322423" cy="7315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  <a:p>
            <a:pPr algn="ctr"/>
            <a:r>
              <a:rPr lang="th-TH" dirty="0">
                <a:solidFill>
                  <a:schemeClr val="tx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แฟ้มภาพ</a:t>
            </a:r>
            <a:r>
              <a:rPr lang="en-US" dirty="0">
                <a:solidFill>
                  <a:schemeClr val="tx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: </a:t>
            </a:r>
            <a:r>
              <a:rPr lang="th-TH" b="0" i="0" dirty="0">
                <a:solidFill>
                  <a:srgbClr val="212529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ผู้ช่วยรัฐมนตรีประจำกระทรวงการต่างประเทศพบหารือกับคณะนักธุรกิจ</a:t>
            </a:r>
            <a:br>
              <a:rPr lang="en-US" b="0" i="0" dirty="0">
                <a:solidFill>
                  <a:srgbClr val="212529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b="0" i="0" dirty="0">
                <a:solidFill>
                  <a:srgbClr val="212529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จากสภาธุรกิจสหรัฐอเมริกา-อาเซียน</a:t>
            </a:r>
            <a:r>
              <a:rPr lang="en-US" dirty="0">
                <a:solidFill>
                  <a:srgbClr val="212529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b="0" i="0" dirty="0">
                <a:solidFill>
                  <a:srgbClr val="212529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วันที่ ๓๐ พฤศจิกายน ๒๕๖๔</a:t>
            </a:r>
            <a:endParaRPr lang="en-US" b="0" i="0" dirty="0">
              <a:solidFill>
                <a:srgbClr val="212529"/>
              </a:solidFill>
              <a:effectLst/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pic>
        <p:nvPicPr>
          <p:cNvPr id="52226" name="Picture 2" descr="อาจเป็นรูปภาพของ 13 คน, ผู้คนกำลังยืน, ผู้คนกำลังนั่ง และ สถานที่ในร่ม">
            <a:extLst>
              <a:ext uri="{FF2B5EF4-FFF2-40B4-BE49-F238E27FC236}">
                <a16:creationId xmlns:a16="http://schemas.microsoft.com/office/drawing/2014/main" id="{76E1D58F-2825-B2AF-F35E-AF986C9C8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 t="9697" r="2435" b="19870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82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92FB396-3995-BF42-326D-E3C46D359BA3}"/>
              </a:ext>
            </a:extLst>
          </p:cNvPr>
          <p:cNvSpPr/>
          <p:nvPr/>
        </p:nvSpPr>
        <p:spPr>
          <a:xfrm>
            <a:off x="5564777" y="5878287"/>
            <a:ext cx="6322423" cy="7315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  <a:p>
            <a:pPr algn="ctr"/>
            <a:r>
              <a:rPr lang="th-TH" dirty="0">
                <a:solidFill>
                  <a:schemeClr val="tx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แฟ้มภาพ</a:t>
            </a:r>
            <a:r>
              <a:rPr lang="en-US" dirty="0">
                <a:solidFill>
                  <a:schemeClr val="tx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: </a:t>
            </a:r>
            <a:r>
              <a:rPr lang="th-TH" b="0" i="0" dirty="0">
                <a:solidFill>
                  <a:srgbClr val="212529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ผู้ช่วยรัฐมนตรีประจำกระทรวงการต่างประเทศพบหารือกับคณะนักธุรกิจ</a:t>
            </a:r>
            <a:br>
              <a:rPr lang="en-US" b="0" i="0" dirty="0">
                <a:solidFill>
                  <a:srgbClr val="212529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b="0" i="0" dirty="0">
                <a:solidFill>
                  <a:srgbClr val="212529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จากสภาธุรกิจสหรัฐอเมริกา-อาเซียน</a:t>
            </a:r>
            <a:r>
              <a:rPr lang="en-US" dirty="0">
                <a:solidFill>
                  <a:srgbClr val="212529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b="0" i="0" dirty="0">
                <a:solidFill>
                  <a:srgbClr val="212529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วันที่ ๓๐ พฤศจิกายน ๒๕๖๔</a:t>
            </a:r>
            <a:endParaRPr lang="en-US" b="0" i="0" dirty="0">
              <a:solidFill>
                <a:srgbClr val="212529"/>
              </a:solidFill>
              <a:effectLst/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pic>
        <p:nvPicPr>
          <p:cNvPr id="49154" name="Picture 2" descr="อาจเป็นรูปภาพของ 8 คน, ผู้คนกำลังนั่ง, ผู้คนกำลังยืน และ สถานที่ในร่ม">
            <a:extLst>
              <a:ext uri="{FF2B5EF4-FFF2-40B4-BE49-F238E27FC236}">
                <a16:creationId xmlns:a16="http://schemas.microsoft.com/office/drawing/2014/main" id="{03B5C7EB-9871-0571-3F6C-A5F39CE1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t="29353" r="8500" b="723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481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8130" name="Picture 2" descr="อาจเป็นรูปภาพของ สถานที่ในร่ม">
            <a:extLst>
              <a:ext uri="{FF2B5EF4-FFF2-40B4-BE49-F238E27FC236}">
                <a16:creationId xmlns:a16="http://schemas.microsoft.com/office/drawing/2014/main" id="{530CC30C-BA61-9AAA-508A-E22C11B06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5" b="4269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29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อาจเป็นรูปภาพของ 9 คน, ผู้คนกำลังนั่ง และ ผู้คนกำลังยืน">
            <a:extLst>
              <a:ext uri="{FF2B5EF4-FFF2-40B4-BE49-F238E27FC236}">
                <a16:creationId xmlns:a16="http://schemas.microsoft.com/office/drawing/2014/main" id="{A2549A9E-5F1F-E97C-9390-67F69389E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" b="8388"/>
          <a:stretch/>
        </p:blipFill>
        <p:spPr bwMode="auto">
          <a:xfrm>
            <a:off x="0" y="0"/>
            <a:ext cx="12192000" cy="723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16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564 -0.03381" pathEditMode="relative" ptsTypes="AA">
                                      <p:cBhvr>
                                        <p:cTn id="6" dur="30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583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8564 -0.03381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58370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อาจเป็นรูปภาพของ 3 คน และ ผู้คนกำลังยืน">
            <a:extLst>
              <a:ext uri="{FF2B5EF4-FFF2-40B4-BE49-F238E27FC236}">
                <a16:creationId xmlns:a16="http://schemas.microsoft.com/office/drawing/2014/main" id="{6CCE2291-7C37-5802-54E3-4B863C5D5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t="9955" r="5023" b="22544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อาจเป็นรูปภาพของ 3 คน, ผู้คนกำลังยืน และ สถานที่ในร่ม">
            <a:extLst>
              <a:ext uri="{FF2B5EF4-FFF2-40B4-BE49-F238E27FC236}">
                <a16:creationId xmlns:a16="http://schemas.microsoft.com/office/drawing/2014/main" id="{E3CE8B62-E121-0A8A-9F94-E3EEADBA6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0" t="-1" r="145" b="48954"/>
          <a:stretch/>
        </p:blipFill>
        <p:spPr bwMode="auto">
          <a:xfrm>
            <a:off x="27709" y="0"/>
            <a:ext cx="121642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163 0.10151" pathEditMode="relative" ptsTypes="AA">
                                      <p:cBhvr>
                                        <p:cTn id="6" dur="3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624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6163 0.10151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62466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อาจเป็นรูปภาพของ 2 คน, ผู้คนกำลังยืน และ สถานที่ในร่ม">
            <a:extLst>
              <a:ext uri="{FF2B5EF4-FFF2-40B4-BE49-F238E27FC236}">
                <a16:creationId xmlns:a16="http://schemas.microsoft.com/office/drawing/2014/main" id="{F56FF443-3E5F-6A27-8E53-54F4F9AE6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t="4041" r="7272" b="314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91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89C57-4BA9-45AD-BCC8-F6D14F0AA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26" y="257493"/>
            <a:ext cx="1231751" cy="12317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743F85-5F3D-4B5E-B96A-033357E731C2}"/>
              </a:ext>
            </a:extLst>
          </p:cNvPr>
          <p:cNvSpPr txBox="1">
            <a:spLocks/>
          </p:cNvSpPr>
          <p:nvPr/>
        </p:nvSpPr>
        <p:spPr>
          <a:xfrm>
            <a:off x="0" y="2262116"/>
            <a:ext cx="12192000" cy="233376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7200" b="1" i="0" dirty="0"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การประชุมสุด</a:t>
            </a:r>
            <a:r>
              <a:rPr lang="th-TH" sz="7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ยอดอาเซียน</a:t>
            </a:r>
            <a:r>
              <a:rPr lang="en-US" sz="7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-</a:t>
            </a:r>
            <a:r>
              <a:rPr lang="th-TH" sz="7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สหภาพยุโรป </a:t>
            </a:r>
            <a:br>
              <a:rPr lang="th-TH" sz="72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7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สมัยพิเศษ</a:t>
            </a:r>
            <a:endParaRPr lang="th-TH" sz="7200" b="1" i="0" dirty="0">
              <a:effectLst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19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3ABEE7-B7CE-0ADB-F995-6400926F6E99}"/>
              </a:ext>
            </a:extLst>
          </p:cNvPr>
          <p:cNvSpPr txBox="1"/>
          <p:nvPr/>
        </p:nvSpPr>
        <p:spPr>
          <a:xfrm>
            <a:off x="196850" y="643622"/>
            <a:ext cx="117983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r>
              <a:rPr lang="th-TH" sz="4000" b="0" i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กิจกรรมที่สำคัญได้แก่</a:t>
            </a:r>
          </a:p>
          <a:p>
            <a:pPr marL="1028700" lvl="1" indent="-571500">
              <a:buClr>
                <a:schemeClr val="accent1"/>
              </a:buClr>
              <a:buSzPct val="90000"/>
              <a:buFont typeface="Wingdings" pitchFamily="2" charset="2"/>
              <a:buChar char="Ø"/>
            </a:pPr>
            <a:r>
              <a:rPr lang="th-TH" sz="4000" b="0" i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การส่งมอบอุปกรณ์ทางการแพทย์สำหรับการผ่าตัดและตรวจรักษาโรคหู จมูก และคอ จำนวน ๘ รายการ รวมมูลค่า ๑๔ ล้านบาท</a:t>
            </a:r>
            <a:endParaRPr lang="en-US" sz="4000" b="0" i="0" dirty="0">
              <a:solidFill>
                <a:srgbClr val="000000"/>
              </a:solidFill>
              <a:effectLst/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1028700" lvl="1" indent="-571500">
              <a:buClr>
                <a:schemeClr val="accent1"/>
              </a:buClr>
              <a:buSzPct val="90000"/>
              <a:buFont typeface="Wingdings" pitchFamily="2" charset="2"/>
              <a:buChar char="Ø"/>
            </a:pPr>
            <a:r>
              <a:rPr lang="th-TH" sz="4000" b="0" i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การเยี่ยมชมสถานที่ต่างๆ อาทิ </a:t>
            </a:r>
            <a:endParaRPr lang="en-US" sz="4000" dirty="0">
              <a:solidFill>
                <a:srgbClr val="0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1657350" lvl="2" indent="-742950">
              <a:buAutoNum type="thaiNumParenBoth"/>
            </a:pPr>
            <a:r>
              <a:rPr lang="th-TH" sz="4000" b="0" i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ศูนย์เรียนรู้ชุมชนต้นแบบในตำบล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cs typeface="TH K2D July8" panose="02000506000000020004" pitchFamily="2" charset="-34"/>
              </a:rPr>
              <a:t>Uesu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  <a:cs typeface="TH K2D July8" panose="02000506000000020004" pitchFamily="2" charset="-34"/>
              </a:rPr>
              <a:t> Gewog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</a:p>
          <a:p>
            <a:pPr marL="1657350" lvl="2" indent="-742950">
              <a:buAutoNum type="thaiNumParenBoth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  <a:cs typeface="TH K2D July8" panose="02000506000000020004" pitchFamily="2" charset="-34"/>
              </a:rPr>
              <a:t>National Research Center for Riverine and Lake Fisheries </a:t>
            </a:r>
            <a:r>
              <a:rPr lang="th-TH" sz="4000" b="0" i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ศูนย์วิจัยด้านการประมงที่ใหญ่ที่สุดในภูฏาน </a:t>
            </a:r>
            <a:endParaRPr lang="en-US" sz="4000" b="0" i="0" dirty="0">
              <a:solidFill>
                <a:srgbClr val="000000"/>
              </a:solidFill>
              <a:effectLst/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1657350" lvl="2" indent="-742950">
              <a:buAutoNum type="thaiNumParenBoth"/>
            </a:pPr>
            <a:r>
              <a:rPr lang="th-TH" sz="4000" b="0" i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เยี่ยมชมกลุ่มวิสาหกิจชุมชน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cs typeface="TH K2D July8" panose="02000506000000020004" pitchFamily="2" charset="-34"/>
              </a:rPr>
              <a:t>Haa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  <a:cs typeface="TH K2D July8" panose="02000506000000020004" pitchFamily="2" charset="-34"/>
              </a:rPr>
              <a:t> Dairy Group</a:t>
            </a:r>
            <a:endParaRPr lang="th-TH" sz="4000" b="0" i="0">
              <a:solidFill>
                <a:srgbClr val="000000"/>
              </a:solidFill>
              <a:effectLst/>
              <a:latin typeface="Garamond" panose="02020404030301010803" pitchFamily="18" charset="0"/>
              <a:cs typeface="TH K2D July8" panose="02000506000000020004" pitchFamily="2" charset="-34"/>
            </a:endParaRPr>
          </a:p>
          <a:p>
            <a:pPr marL="571500" indent="-571500"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endParaRPr lang="th-TH" sz="4000" b="0" i="0" dirty="0">
              <a:solidFill>
                <a:srgbClr val="000000"/>
              </a:solidFill>
              <a:effectLst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062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อาจเป็นรูปภาพของ 2 คน, ผู้คนกำลังยืน และ สถานที่ในร่ม">
            <a:extLst>
              <a:ext uri="{FF2B5EF4-FFF2-40B4-BE49-F238E27FC236}">
                <a16:creationId xmlns:a16="http://schemas.microsoft.com/office/drawing/2014/main" id="{FF8AEB11-6CB9-4337-B8E3-21318AE62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t="18662" r="13939" b="256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17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อาจเป็นรูปภาพของ 7 คน และ สถานที่ในร่ม">
            <a:extLst>
              <a:ext uri="{FF2B5EF4-FFF2-40B4-BE49-F238E27FC236}">
                <a16:creationId xmlns:a16="http://schemas.microsoft.com/office/drawing/2014/main" id="{F94C1FBD-176C-88EB-6AF7-4F9448328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" t="3879" r="-191" b="2080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19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อาจเป็นรูปภาพของ 10 คน, ผู้คนกำลังยืน และ สถานที่ในร่ม">
            <a:extLst>
              <a:ext uri="{FF2B5EF4-FFF2-40B4-BE49-F238E27FC236}">
                <a16:creationId xmlns:a16="http://schemas.microsoft.com/office/drawing/2014/main" id="{4126389E-B710-09F9-FA61-37BC7E669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10505" r="1229" b="14286"/>
          <a:stretch/>
        </p:blipFill>
        <p:spPr bwMode="auto">
          <a:xfrm>
            <a:off x="0" y="-103515"/>
            <a:ext cx="12192000" cy="696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9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ไม่มีคำอธิบายรูปภาพ">
            <a:extLst>
              <a:ext uri="{FF2B5EF4-FFF2-40B4-BE49-F238E27FC236}">
                <a16:creationId xmlns:a16="http://schemas.microsoft.com/office/drawing/2014/main" id="{919E5D5E-1079-2249-EDFD-B057473A8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t="11155" b="142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34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อาจเป็นรูปภาพของ 2 คน, ผู้คนกำลังยืน, ผู้คนกำลังนั่ง และ สถานที่ในร่ม">
            <a:extLst>
              <a:ext uri="{FF2B5EF4-FFF2-40B4-BE49-F238E27FC236}">
                <a16:creationId xmlns:a16="http://schemas.microsoft.com/office/drawing/2014/main" id="{CC045A5A-502D-B902-1E17-47DB3ADE4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1" t="18125" r="2530" b="1838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2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3ABEE7-B7CE-0ADB-F995-6400926F6E99}"/>
              </a:ext>
            </a:extLst>
          </p:cNvPr>
          <p:cNvSpPr txBox="1"/>
          <p:nvPr/>
        </p:nvSpPr>
        <p:spPr>
          <a:xfrm>
            <a:off x="196850" y="818304"/>
            <a:ext cx="117983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Clr>
                <a:schemeClr val="accent1"/>
              </a:buClr>
              <a:buSzPct val="90000"/>
              <a:buFont typeface="Wingdings" pitchFamily="2" charset="2"/>
              <a:buChar char="Ø"/>
            </a:pPr>
            <a:r>
              <a:rPr lang="th-TH" sz="4000" b="0" i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ได้พบกับ</a:t>
            </a:r>
            <a:r>
              <a:rPr lang="th-TH" sz="400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บุคคลต่างๆ อาทิ</a:t>
            </a:r>
          </a:p>
          <a:p>
            <a:pPr lvl="1">
              <a:buClr>
                <a:schemeClr val="accent1"/>
              </a:buClr>
              <a:buSzPct val="90000"/>
            </a:pPr>
            <a:r>
              <a:rPr lang="th-TH" sz="4000" b="0" i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(๑)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. </a:t>
            </a:r>
            <a:r>
              <a:rPr lang="th-TH" sz="4000" b="0" i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ผู้ว่าราชการจังหวัดฮา</a:t>
            </a:r>
            <a:endParaRPr lang="th-TH" sz="4000" dirty="0">
              <a:solidFill>
                <a:srgbClr val="0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lvl="1">
              <a:buClr>
                <a:schemeClr val="accent1"/>
              </a:buClr>
              <a:buSzPct val="90000"/>
            </a:pPr>
            <a:r>
              <a:rPr lang="th-TH" sz="4000" b="0" i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(</a:t>
            </a:r>
            <a:r>
              <a:rPr lang="th-TH" sz="400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๒</a:t>
            </a:r>
            <a:r>
              <a:rPr lang="th-TH" sz="4000" b="0" i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)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. </a:t>
            </a:r>
            <a:r>
              <a:rPr lang="th-TH" sz="4000" b="0" i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อาสาสมัครเพื่อนไทยจำนวน ๘ ราย ซึ่งอยู่ระหว่างการปฏิบัติงานในภูฏาน</a:t>
            </a:r>
            <a:endParaRPr lang="th-TH" sz="4000" dirty="0">
              <a:solidFill>
                <a:srgbClr val="0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lvl="1">
              <a:buClr>
                <a:schemeClr val="accent1"/>
              </a:buClr>
              <a:buSzPct val="90000"/>
            </a:pPr>
            <a:r>
              <a:rPr lang="th-TH" sz="3600" b="0" i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(๓)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cs typeface="TH K2D July8" panose="02000506000000020004" pitchFamily="2" charset="-34"/>
              </a:rPr>
              <a:t>Dasho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  <a:cs typeface="TH K2D July8" panose="02000506000000020004" pitchFamily="2" charset="-34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cs typeface="TH K2D July8" panose="02000506000000020004" pitchFamily="2" charset="-34"/>
              </a:rPr>
              <a:t>Ugyen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  <a:cs typeface="TH K2D July8" panose="02000506000000020004" pitchFamily="2" charset="-34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cs typeface="TH K2D July8" panose="02000506000000020004" pitchFamily="2" charset="-34"/>
              </a:rPr>
              <a:t>Tshewang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  <a:cs typeface="TH K2D July8" panose="02000506000000020004" pitchFamily="2" charset="-34"/>
              </a:rPr>
              <a:t>, Commissioner of Royal Civil Service Commission </a:t>
            </a:r>
            <a:r>
              <a:rPr lang="th-TH" sz="4000" b="0" i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และนาง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  <a:cs typeface="TH K2D July8" panose="02000506000000020004" pitchFamily="2" charset="-34"/>
              </a:rPr>
              <a:t>Karla Hershey, UN Resident Coordinator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sz="4000" b="0" i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ประจำภูฏาน</a:t>
            </a:r>
            <a:endParaRPr lang="th-TH" sz="4000" b="0" i="0" dirty="0">
              <a:solidFill>
                <a:srgbClr val="000000"/>
              </a:solidFill>
              <a:effectLst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367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07D2EA9-A524-B8F0-333C-76EEDA2C2558}"/>
              </a:ext>
            </a:extLst>
          </p:cNvPr>
          <p:cNvSpPr/>
          <p:nvPr/>
        </p:nvSpPr>
        <p:spPr>
          <a:xfrm>
            <a:off x="585106" y="751115"/>
            <a:ext cx="11021788" cy="53557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77B5E-1D2C-1A18-351D-624C3E3E7835}"/>
              </a:ext>
            </a:extLst>
          </p:cNvPr>
          <p:cNvSpPr txBox="1"/>
          <p:nvPr/>
        </p:nvSpPr>
        <p:spPr>
          <a:xfrm>
            <a:off x="360508" y="2009379"/>
            <a:ext cx="11470984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  <a:buClr>
                <a:schemeClr val="accent1"/>
              </a:buClr>
              <a:buSzPct val="90000"/>
            </a:pPr>
            <a:r>
              <a:rPr lang="th-TH" sz="4000" b="0" i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ขอเชิญสื่อมวลชนเข้าร่วมงานแถลงข่าว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4000" b="0" i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การลงนามความตกลงว่าด้วยหุ้นส่วนและความร่วมมือรอบด้าน </a:t>
            </a:r>
            <a:endParaRPr lang="en-US" sz="4000" b="0" i="0" dirty="0">
              <a:solidFill>
                <a:srgbClr val="000000"/>
              </a:solidFill>
              <a:effectLst/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  <a:buClr>
                <a:schemeClr val="accent1"/>
              </a:buClr>
              <a:buSzPct val="90000"/>
            </a:pPr>
            <a:r>
              <a:rPr lang="th-TH" sz="3200">
                <a:solidFill>
                  <a:srgbClr val="000000"/>
                </a:solidFill>
                <a:latin typeface="Garamond" panose="02020404030301010803" pitchFamily="18" charset="0"/>
                <a:cs typeface="TH K2D July8" panose="02000506000000020004" pitchFamily="2" charset="-34"/>
              </a:rPr>
              <a:t>(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  <a:cs typeface="TH K2D July8" panose="02000506000000020004" pitchFamily="2" charset="-34"/>
              </a:rPr>
              <a:t>Comprehensive Partnership and Cooperation Agreement: PCA</a:t>
            </a:r>
            <a:r>
              <a:rPr lang="th-TH" sz="3200" b="0" i="0">
                <a:solidFill>
                  <a:srgbClr val="000000"/>
                </a:solidFill>
                <a:effectLst/>
                <a:latin typeface="Garamond" panose="02020404030301010803" pitchFamily="18" charset="0"/>
                <a:cs typeface="TH K2D July8" panose="02000506000000020004" pitchFamily="2" charset="-34"/>
              </a:rPr>
              <a:t>)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  <a:cs typeface="TH K2D July8" panose="02000506000000020004" pitchFamily="2" charset="-34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  <a:buClr>
                <a:schemeClr val="accent1"/>
              </a:buClr>
              <a:buSzPct val="90000"/>
            </a:pPr>
            <a:r>
              <a:rPr lang="th-TH" sz="4000" b="0" i="0">
                <a:solidFill>
                  <a:srgbClr val="000000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วันจันทร์ที่ ๑๙ ธ.ค. ๒๕๖๕ เวลา ๑๑.๐๐ น. ณ ห้องบัวแก้ว กต.</a:t>
            </a:r>
            <a:endParaRPr lang="th-TH" sz="4000" b="0" i="0" dirty="0">
              <a:solidFill>
                <a:srgbClr val="000000"/>
              </a:solidFill>
              <a:effectLst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44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99CADB-2926-48F6-9CE3-3FB1EA1AE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67B722-B56B-4042-AFA2-97221DB1A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11" y="4470629"/>
            <a:ext cx="7836978" cy="1412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6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EU-ASEAN Commemorative Summit_Celebrating 45 Years of Partnership_Cover Photo">
            <a:extLst>
              <a:ext uri="{FF2B5EF4-FFF2-40B4-BE49-F238E27FC236}">
                <a16:creationId xmlns:a16="http://schemas.microsoft.com/office/drawing/2014/main" id="{C7E78702-306B-D222-9BF6-7F784F8EF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2192000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88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39B31E-6AB7-4877-97E4-1E80E7D768E8}"/>
              </a:ext>
            </a:extLst>
          </p:cNvPr>
          <p:cNvSpPr txBox="1"/>
          <p:nvPr/>
        </p:nvSpPr>
        <p:spPr>
          <a:xfrm>
            <a:off x="2556871" y="2588790"/>
            <a:ext cx="68402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“</a:t>
            </a:r>
            <a:r>
              <a:rPr lang="th-TH" sz="7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การทูตเพื่อประชาชน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E33C4-28D5-49F0-BF3E-AE81D4FDB213}"/>
              </a:ext>
            </a:extLst>
          </p:cNvPr>
          <p:cNvSpPr txBox="1"/>
          <p:nvPr/>
        </p:nvSpPr>
        <p:spPr>
          <a:xfrm>
            <a:off x="3827846" y="3758341"/>
            <a:ext cx="56625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ทุกแห่งหนเราดูแล</a:t>
            </a:r>
            <a:r>
              <a:rPr lang="en-US" sz="7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”</a:t>
            </a:r>
          </a:p>
          <a:p>
            <a:endParaRPr lang="en-US" sz="4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B0C65F-DE45-49FF-9672-C5058F9BE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73" y="319656"/>
            <a:ext cx="2009641" cy="2009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C750A0-A8D8-48CD-9247-565D5B110978}"/>
              </a:ext>
            </a:extLst>
          </p:cNvPr>
          <p:cNvSpPr txBox="1"/>
          <p:nvPr/>
        </p:nvSpPr>
        <p:spPr>
          <a:xfrm>
            <a:off x="3590286" y="5676570"/>
            <a:ext cx="50505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#</a:t>
            </a:r>
            <a:r>
              <a:rPr lang="th-TH" sz="5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น้ำใจคนไทยไม่ทิ้งกัน</a:t>
            </a:r>
          </a:p>
        </p:txBody>
      </p:sp>
    </p:spTree>
    <p:extLst>
      <p:ext uri="{BB962C8B-B14F-4D97-AF65-F5344CB8AC3E}">
        <p14:creationId xmlns:p14="http://schemas.microsoft.com/office/powerpoint/2010/main" val="405342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Rectangle 174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อาจเป็นรูปภาพของ 3 คน และ สถานที่ในร่ม">
            <a:extLst>
              <a:ext uri="{FF2B5EF4-FFF2-40B4-BE49-F238E27FC236}">
                <a16:creationId xmlns:a16="http://schemas.microsoft.com/office/drawing/2014/main" id="{04A54E94-09A7-F9B1-7E2F-51F8F28BD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" b="1155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Rectangle 1844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อาจเป็นรูปภาพของ 2 คน และ สถานที่ในร่ม">
            <a:extLst>
              <a:ext uri="{FF2B5EF4-FFF2-40B4-BE49-F238E27FC236}">
                <a16:creationId xmlns:a16="http://schemas.microsoft.com/office/drawing/2014/main" id="{08E01456-9A25-E7ED-238F-E2093CFE4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0" b="1105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72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 descr="อาจเป็นรูปภาพของ 5 คน และ ผู้คนกำลังยืน">
            <a:extLst>
              <a:ext uri="{FF2B5EF4-FFF2-40B4-BE49-F238E27FC236}">
                <a16:creationId xmlns:a16="http://schemas.microsoft.com/office/drawing/2014/main" id="{0FA6AD0E-D1A2-D88F-1ECD-A8DFD089B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40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อาจเป็นรูปภาพของ 3 คน และ ข้อความพูดว่า &quot;SEAN EU-ASEAN THAILAND&quot;">
            <a:extLst>
              <a:ext uri="{FF2B5EF4-FFF2-40B4-BE49-F238E27FC236}">
                <a16:creationId xmlns:a16="http://schemas.microsoft.com/office/drawing/2014/main" id="{326E537F-8F3A-EC70-52A8-E346CD0BC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6793" r="-21" b="9804"/>
          <a:stretch/>
        </p:blipFill>
        <p:spPr bwMode="auto">
          <a:xfrm>
            <a:off x="0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30429</TotalTime>
  <Words>397</Words>
  <Application>Microsoft Office PowerPoint</Application>
  <PresentationFormat>Widescreen</PresentationFormat>
  <Paragraphs>54</Paragraphs>
  <Slides>50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Arial Rounded MT Bold</vt:lpstr>
      <vt:lpstr>Calibri</vt:lpstr>
      <vt:lpstr>Calibri Light</vt:lpstr>
      <vt:lpstr>Cordia New</vt:lpstr>
      <vt:lpstr>Garamond</vt:lpstr>
      <vt:lpstr>TH K2D July8</vt:lpstr>
      <vt:lpstr>Wingdings</vt:lpstr>
      <vt:lpstr>Wingdings 3</vt:lpstr>
      <vt:lpstr>Office Theme</vt:lpstr>
      <vt:lpstr>PowerPoint Presentation</vt:lpstr>
      <vt:lpstr>PowerPoint Presentation</vt:lpstr>
      <vt:lpstr>ประเด็นแถลงข่าวประจำสัปดาห์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แถลงข่าวประจำสัปดาห์   วันพุธที่ ๙ ธันวาคม ๒๕๖๓</dc:title>
  <dc:creator>Yothin Em</dc:creator>
  <cp:lastModifiedBy>Panote Preechyanud</cp:lastModifiedBy>
  <cp:revision>1636</cp:revision>
  <cp:lastPrinted>2022-12-15T09:18:27Z</cp:lastPrinted>
  <dcterms:created xsi:type="dcterms:W3CDTF">2020-12-08T10:02:15Z</dcterms:created>
  <dcterms:modified xsi:type="dcterms:W3CDTF">2022-12-15T10:35:47Z</dcterms:modified>
</cp:coreProperties>
</file>