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269" r:id="rId47"/>
    <p:sldId id="270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280" r:id="rId58"/>
    <p:sldId id="281" r:id="rId59"/>
    <p:sldId id="282" r:id="rId60"/>
    <p:sldId id="283" r:id="rId61"/>
    <p:sldId id="284" r:id="rId62"/>
    <p:sldId id="285" r:id="rId63"/>
    <p:sldId id="286" r:id="rId6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Canva Sans" charset="1" panose="020B0503030501040103"/>
      <p:regular r:id="rId10"/>
    </p:embeddedFont>
    <p:embeddedFont>
      <p:font typeface="Canva Sans Bold" charset="1" panose="020B0803030501040103"/>
      <p:regular r:id="rId11"/>
    </p:embeddedFont>
    <p:embeddedFont>
      <p:font typeface="Canva Sans Italics" charset="1" panose="020B0503030501040103"/>
      <p:regular r:id="rId12"/>
    </p:embeddedFont>
    <p:embeddedFont>
      <p:font typeface="Canva Sans Bold Italics" charset="1" panose="020B0803030501040103"/>
      <p:regular r:id="rId13"/>
    </p:embeddedFont>
    <p:embeddedFont>
      <p:font typeface="Canva Sans Medium" charset="1" panose="020B0603030501040103"/>
      <p:regular r:id="rId14"/>
    </p:embeddedFont>
    <p:embeddedFont>
      <p:font typeface="Canva Sans Medium Italics" charset="1" panose="020B0603030501040103"/>
      <p:regular r:id="rId15"/>
    </p:embeddedFont>
    <p:embeddedFont>
      <p:font typeface="ฟ้อนต์" charset="1" panose="00000500000000000000"/>
      <p:regular r:id="rId16"/>
    </p:embeddedFont>
    <p:embeddedFont>
      <p:font typeface="ฟ้อนต์ Bold" charset="1" panose="00000800000000000000"/>
      <p:regular r:id="rId17"/>
    </p:embeddedFont>
    <p:embeddedFont>
      <p:font typeface="ฟ้อนต์ Italics" charset="1" panose="00000500000000000000"/>
      <p:regular r:id="rId18"/>
    </p:embeddedFont>
    <p:embeddedFont>
      <p:font typeface="ฟ้อนต์ Bold Italics" charset="1" panose="00000800000000000000"/>
      <p:regular r:id="rId19"/>
    </p:embeddedFont>
    <p:embeddedFont>
      <p:font typeface="ฟ้อนต์ Thin" charset="1" panose="00000200000000000000"/>
      <p:regular r:id="rId20"/>
    </p:embeddedFont>
    <p:embeddedFont>
      <p:font typeface="ฟ้อนต์ Thin Italics" charset="1" panose="00000200000000000000"/>
      <p:regular r:id="rId21"/>
    </p:embeddedFont>
    <p:embeddedFont>
      <p:font typeface="ฟ้อนต์ Extra-Light" charset="1" panose="00000300000000000000"/>
      <p:regular r:id="rId22"/>
    </p:embeddedFont>
    <p:embeddedFont>
      <p:font typeface="ฟ้อนต์ Extra-Light Italics" charset="1" panose="00000300000000000000"/>
      <p:regular r:id="rId23"/>
    </p:embeddedFont>
    <p:embeddedFont>
      <p:font typeface="ฟ้อนต์ Light" charset="1" panose="00000400000000000000"/>
      <p:regular r:id="rId24"/>
    </p:embeddedFont>
    <p:embeddedFont>
      <p:font typeface="ฟ้อนต์ Light Italics" charset="1" panose="00000400000000000000"/>
      <p:regular r:id="rId25"/>
    </p:embeddedFont>
    <p:embeddedFont>
      <p:font typeface="ฟ้อนต์ Medium" charset="1" panose="00000600000000000000"/>
      <p:regular r:id="rId26"/>
    </p:embeddedFont>
    <p:embeddedFont>
      <p:font typeface="ฟ้อนต์ Medium Italics" charset="1" panose="00000600000000000000"/>
      <p:regular r:id="rId27"/>
    </p:embeddedFont>
    <p:embeddedFont>
      <p:font typeface="ฟ้อนต์ Semi-Bold" charset="1" panose="00000700000000000000"/>
      <p:regular r:id="rId28"/>
    </p:embeddedFont>
    <p:embeddedFont>
      <p:font typeface="ฟ้อนต์ Semi-Bold Italics" charset="1" panose="00000700000000000000"/>
      <p:regular r:id="rId29"/>
    </p:embeddedFont>
    <p:embeddedFont>
      <p:font typeface="ฟ้อนต์ Ultra-Bold" charset="1" panose="00000900000000000000"/>
      <p:regular r:id="rId30"/>
    </p:embeddedFont>
    <p:embeddedFont>
      <p:font typeface="ฟ้อนต์ Ultra-Bold Italics" charset="1" panose="00000900000000000000"/>
      <p:regular r:id="rId31"/>
    </p:embeddedFont>
    <p:embeddedFont>
      <p:font typeface="ฟ้อนต์ Heavy" charset="1" panose="00000A00000000000000"/>
      <p:regular r:id="rId32"/>
    </p:embeddedFont>
    <p:embeddedFont>
      <p:font typeface="ฟ้อนต์ Heavy Italics" charset="1" panose="00000A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slides/slide1.xml" Type="http://schemas.openxmlformats.org/officeDocument/2006/relationships/slide"/><Relationship Id="rId35" Target="slides/slide2.xml" Type="http://schemas.openxmlformats.org/officeDocument/2006/relationships/slide"/><Relationship Id="rId36" Target="slides/slide3.xml" Type="http://schemas.openxmlformats.org/officeDocument/2006/relationships/slide"/><Relationship Id="rId37" Target="slides/slide4.xml" Type="http://schemas.openxmlformats.org/officeDocument/2006/relationships/slide"/><Relationship Id="rId38" Target="slides/slide5.xml" Type="http://schemas.openxmlformats.org/officeDocument/2006/relationships/slide"/><Relationship Id="rId39" Target="slides/slide6.xml" Type="http://schemas.openxmlformats.org/officeDocument/2006/relationships/slide"/><Relationship Id="rId4" Target="theme/theme1.xml" Type="http://schemas.openxmlformats.org/officeDocument/2006/relationships/theme"/><Relationship Id="rId40" Target="slides/slide7.xml" Type="http://schemas.openxmlformats.org/officeDocument/2006/relationships/slide"/><Relationship Id="rId41" Target="slides/slide8.xml" Type="http://schemas.openxmlformats.org/officeDocument/2006/relationships/slide"/><Relationship Id="rId42" Target="slides/slide9.xml" Type="http://schemas.openxmlformats.org/officeDocument/2006/relationships/slide"/><Relationship Id="rId43" Target="slides/slide10.xml" Type="http://schemas.openxmlformats.org/officeDocument/2006/relationships/slide"/><Relationship Id="rId44" Target="slides/slide11.xml" Type="http://schemas.openxmlformats.org/officeDocument/2006/relationships/slide"/><Relationship Id="rId45" Target="slides/slide12.xml" Type="http://schemas.openxmlformats.org/officeDocument/2006/relationships/slide"/><Relationship Id="rId46" Target="slides/slide13.xml" Type="http://schemas.openxmlformats.org/officeDocument/2006/relationships/slide"/><Relationship Id="rId47" Target="slides/slide14.xml" Type="http://schemas.openxmlformats.org/officeDocument/2006/relationships/slide"/><Relationship Id="rId48" Target="slides/slide15.xml" Type="http://schemas.openxmlformats.org/officeDocument/2006/relationships/slide"/><Relationship Id="rId49" Target="slides/slide16.xml" Type="http://schemas.openxmlformats.org/officeDocument/2006/relationships/slide"/><Relationship Id="rId5" Target="tableStyles.xml" Type="http://schemas.openxmlformats.org/officeDocument/2006/relationships/tableStyles"/><Relationship Id="rId50" Target="slides/slide17.xml" Type="http://schemas.openxmlformats.org/officeDocument/2006/relationships/slide"/><Relationship Id="rId51" Target="slides/slide18.xml" Type="http://schemas.openxmlformats.org/officeDocument/2006/relationships/slide"/><Relationship Id="rId52" Target="slides/slide19.xml" Type="http://schemas.openxmlformats.org/officeDocument/2006/relationships/slide"/><Relationship Id="rId53" Target="slides/slide20.xml" Type="http://schemas.openxmlformats.org/officeDocument/2006/relationships/slide"/><Relationship Id="rId54" Target="slides/slide21.xml" Type="http://schemas.openxmlformats.org/officeDocument/2006/relationships/slide"/><Relationship Id="rId55" Target="slides/slide22.xml" Type="http://schemas.openxmlformats.org/officeDocument/2006/relationships/slide"/><Relationship Id="rId56" Target="slides/slide23.xml" Type="http://schemas.openxmlformats.org/officeDocument/2006/relationships/slide"/><Relationship Id="rId57" Target="slides/slide24.xml" Type="http://schemas.openxmlformats.org/officeDocument/2006/relationships/slide"/><Relationship Id="rId58" Target="slides/slide25.xml" Type="http://schemas.openxmlformats.org/officeDocument/2006/relationships/slide"/><Relationship Id="rId59" Target="slides/slide26.xml" Type="http://schemas.openxmlformats.org/officeDocument/2006/relationships/slide"/><Relationship Id="rId6" Target="fonts/font6.fntdata" Type="http://schemas.openxmlformats.org/officeDocument/2006/relationships/font"/><Relationship Id="rId60" Target="slides/slide27.xml" Type="http://schemas.openxmlformats.org/officeDocument/2006/relationships/slide"/><Relationship Id="rId61" Target="slides/slide28.xml" Type="http://schemas.openxmlformats.org/officeDocument/2006/relationships/slide"/><Relationship Id="rId62" Target="slides/slide29.xml" Type="http://schemas.openxmlformats.org/officeDocument/2006/relationships/slide"/><Relationship Id="rId63" Target="slides/slide30.xml" Type="http://schemas.openxmlformats.org/officeDocument/2006/relationships/slide"/><Relationship Id="rId64" Target="slides/slide31.xml" Type="http://schemas.openxmlformats.org/officeDocument/2006/relationships/slide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2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Relationship Id="rId3" Target="../media/image24.png" Type="http://schemas.openxmlformats.org/officeDocument/2006/relationships/image"/></Relationships>
</file>

<file path=ppt/slides/_rels/slide2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3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96804" y="3364115"/>
            <a:ext cx="11094393" cy="1334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88"/>
              </a:lnSpc>
              <a:spcBef>
                <a:spcPct val="0"/>
              </a:spcBef>
            </a:pPr>
            <a:r>
              <a:rPr lang="en-US" sz="7849">
                <a:solidFill>
                  <a:srgbClr val="FFCD4D"/>
                </a:solidFill>
                <a:cs typeface="ฟ้อนต์ Bold"/>
              </a:rPr>
              <a:t>การแถลงข่าวประจำสัปดาห์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80170" y="5013339"/>
            <a:ext cx="15927660" cy="79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FFCD4D"/>
                </a:solidFill>
                <a:cs typeface="ฟ้อนต์"/>
              </a:rPr>
              <a:t>วันศุกร์ที่ 27 ตุลาคม 2566 เวลา 11.00 น.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80170" y="6122684"/>
            <a:ext cx="15927660" cy="16236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cs typeface="ฟ้อนต์"/>
              </a:rPr>
              <a:t>โดยนางกาญจนา ภัทรโชค</a:t>
            </a:r>
          </a:p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 อธิบดีกรมสารนิเทศและโฆษกกระทรวงการต่างประเทศ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478884" y="7720094"/>
            <a:ext cx="8809116" cy="2720645"/>
            <a:chOff x="0" y="0"/>
            <a:chExt cx="2320096" cy="71654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320096" cy="716548"/>
            </a:xfrm>
            <a:custGeom>
              <a:avLst/>
              <a:gdLst/>
              <a:ahLst/>
              <a:cxnLst/>
              <a:rect r="r" b="b" t="t" l="l"/>
              <a:pathLst>
                <a:path h="716548" w="2320096">
                  <a:moveTo>
                    <a:pt x="44822" y="0"/>
                  </a:moveTo>
                  <a:lnTo>
                    <a:pt x="2275275" y="0"/>
                  </a:lnTo>
                  <a:cubicBezTo>
                    <a:pt x="2300029" y="0"/>
                    <a:pt x="2320096" y="20067"/>
                    <a:pt x="2320096" y="44822"/>
                  </a:cubicBezTo>
                  <a:lnTo>
                    <a:pt x="2320096" y="671727"/>
                  </a:lnTo>
                  <a:cubicBezTo>
                    <a:pt x="2320096" y="696481"/>
                    <a:pt x="2300029" y="716548"/>
                    <a:pt x="2275275" y="716548"/>
                  </a:cubicBezTo>
                  <a:lnTo>
                    <a:pt x="44822" y="716548"/>
                  </a:lnTo>
                  <a:cubicBezTo>
                    <a:pt x="20067" y="716548"/>
                    <a:pt x="0" y="696481"/>
                    <a:pt x="0" y="671727"/>
                  </a:cubicBezTo>
                  <a:lnTo>
                    <a:pt x="0" y="44822"/>
                  </a:lnTo>
                  <a:cubicBezTo>
                    <a:pt x="0" y="20067"/>
                    <a:pt x="20067" y="0"/>
                    <a:pt x="4482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2320096" cy="8022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การพบหารือนายเล หว่าย จุง </a:t>
              </a:r>
            </a:p>
            <a:p>
              <a:pPr algn="ctr" marL="0" indent="0" lvl="0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ปธ.กมธ.ตปท. พรรคคอมมิวนิสต์เวียดนาม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99461" y="9525"/>
            <a:ext cx="14889079" cy="10287000"/>
          </a:xfrm>
          <a:custGeom>
            <a:avLst/>
            <a:gdLst/>
            <a:ahLst/>
            <a:cxnLst/>
            <a:rect r="r" b="b" t="t" l="l"/>
            <a:pathLst>
              <a:path h="10287000" w="14889079">
                <a:moveTo>
                  <a:pt x="0" y="0"/>
                </a:moveTo>
                <a:lnTo>
                  <a:pt x="14889078" y="0"/>
                </a:lnTo>
                <a:lnTo>
                  <a:pt x="148890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712319" y="7705567"/>
            <a:ext cx="11169162" cy="2845202"/>
            <a:chOff x="0" y="0"/>
            <a:chExt cx="2941672" cy="7493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941672" cy="749354"/>
            </a:xfrm>
            <a:custGeom>
              <a:avLst/>
              <a:gdLst/>
              <a:ahLst/>
              <a:cxnLst/>
              <a:rect r="r" b="b" t="t" l="l"/>
              <a:pathLst>
                <a:path h="749354" w="2941672">
                  <a:moveTo>
                    <a:pt x="35351" y="0"/>
                  </a:moveTo>
                  <a:lnTo>
                    <a:pt x="2906321" y="0"/>
                  </a:lnTo>
                  <a:cubicBezTo>
                    <a:pt x="2925845" y="0"/>
                    <a:pt x="2941672" y="15827"/>
                    <a:pt x="2941672" y="35351"/>
                  </a:cubicBezTo>
                  <a:lnTo>
                    <a:pt x="2941672" y="714003"/>
                  </a:lnTo>
                  <a:cubicBezTo>
                    <a:pt x="2941672" y="733527"/>
                    <a:pt x="2925845" y="749354"/>
                    <a:pt x="2906321" y="749354"/>
                  </a:cubicBezTo>
                  <a:lnTo>
                    <a:pt x="35351" y="749354"/>
                  </a:lnTo>
                  <a:cubicBezTo>
                    <a:pt x="15827" y="749354"/>
                    <a:pt x="0" y="733527"/>
                    <a:pt x="0" y="714003"/>
                  </a:cubicBezTo>
                  <a:lnTo>
                    <a:pt x="0" y="35351"/>
                  </a:lnTo>
                  <a:cubicBezTo>
                    <a:pt x="0" y="15827"/>
                    <a:pt x="15827" y="0"/>
                    <a:pt x="3535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76200"/>
              <a:ext cx="2941672" cy="8255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cs typeface="ฟ้อนต์ Bold"/>
                </a:rPr>
                <a:t>การพบหารือนาย Nguyen Trung Khanh </a:t>
              </a:r>
            </a:p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000000"/>
                  </a:solidFill>
                  <a:cs typeface="ฟ้อนต์ Bold"/>
                </a:rPr>
                <a:t>ผู้ว่าการการท่องเที่ยวแห่งเวียดนาม </a:t>
              </a:r>
            </a:p>
            <a:p>
              <a:pPr algn="ctr" marL="0" indent="0" lvl="0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000000"/>
                  </a:solidFill>
                  <a:cs typeface="ฟ้อนต์ Bold"/>
                </a:rPr>
                <a:t>และผู้แทนบริษัท การบินไทย จำกัด (มหาชน)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-142546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358113" y="8240774"/>
            <a:ext cx="8083752" cy="2035052"/>
            <a:chOff x="0" y="0"/>
            <a:chExt cx="2129054" cy="53598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129054" cy="535981"/>
            </a:xfrm>
            <a:custGeom>
              <a:avLst/>
              <a:gdLst/>
              <a:ahLst/>
              <a:cxnLst/>
              <a:rect r="r" b="b" t="t" l="l"/>
              <a:pathLst>
                <a:path h="535981" w="2129054">
                  <a:moveTo>
                    <a:pt x="48843" y="0"/>
                  </a:moveTo>
                  <a:lnTo>
                    <a:pt x="2080211" y="0"/>
                  </a:lnTo>
                  <a:cubicBezTo>
                    <a:pt x="2093165" y="0"/>
                    <a:pt x="2105588" y="5146"/>
                    <a:pt x="2114748" y="14306"/>
                  </a:cubicBezTo>
                  <a:cubicBezTo>
                    <a:pt x="2123908" y="23466"/>
                    <a:pt x="2129054" y="35889"/>
                    <a:pt x="2129054" y="48843"/>
                  </a:cubicBezTo>
                  <a:lnTo>
                    <a:pt x="2129054" y="487137"/>
                  </a:lnTo>
                  <a:cubicBezTo>
                    <a:pt x="2129054" y="514113"/>
                    <a:pt x="2107186" y="535981"/>
                    <a:pt x="2080211" y="535981"/>
                  </a:cubicBezTo>
                  <a:lnTo>
                    <a:pt x="48843" y="535981"/>
                  </a:lnTo>
                  <a:cubicBezTo>
                    <a:pt x="21868" y="535981"/>
                    <a:pt x="0" y="514113"/>
                    <a:pt x="0" y="487137"/>
                  </a:cubicBezTo>
                  <a:lnTo>
                    <a:pt x="0" y="48843"/>
                  </a:lnTo>
                  <a:cubicBezTo>
                    <a:pt x="0" y="21868"/>
                    <a:pt x="21868" y="0"/>
                    <a:pt x="4884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2129054" cy="6217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การพบหารือนายบุ่ย แทงห์ เซิน </a:t>
              </a:r>
            </a:p>
            <a:p>
              <a:pPr algn="ctr" marL="0" indent="0" lvl="0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รมว.กต. เวียดนาม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06877" y="2422201"/>
            <a:ext cx="15874245" cy="5442598"/>
          </a:xfrm>
          <a:custGeom>
            <a:avLst/>
            <a:gdLst/>
            <a:ahLst/>
            <a:cxnLst/>
            <a:rect r="r" b="b" t="t" l="l"/>
            <a:pathLst>
              <a:path h="5442598" w="15874245">
                <a:moveTo>
                  <a:pt x="0" y="0"/>
                </a:moveTo>
                <a:lnTo>
                  <a:pt x="15874246" y="0"/>
                </a:lnTo>
                <a:lnTo>
                  <a:pt x="15874246" y="5442598"/>
                </a:lnTo>
                <a:lnTo>
                  <a:pt x="0" y="5442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900577"/>
            <a:ext cx="18288000" cy="4485846"/>
            <a:chOff x="0" y="0"/>
            <a:chExt cx="4816593" cy="1181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81457"/>
            </a:xfrm>
            <a:custGeom>
              <a:avLst/>
              <a:gdLst/>
              <a:ahLst/>
              <a:cxnLst/>
              <a:rect r="r" b="b" t="t" l="l"/>
              <a:pathLst>
                <a:path h="11814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81457"/>
                  </a:lnTo>
                  <a:lnTo>
                    <a:pt x="0" y="11814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219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46646" y="3373437"/>
            <a:ext cx="17194709" cy="34163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cs typeface="ฟ้อนต์ Bold"/>
              </a:rPr>
              <a:t>สถานการณ์ความไม่สงบในอิสราเอล-กาซา</a:t>
            </a:r>
          </a:p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cs typeface="ฟ้อนต์ Bold"/>
              </a:rPr>
              <a:t>และ</a:t>
            </a:r>
          </a:p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000000"/>
                </a:solidFill>
                <a:cs typeface="ฟ้อนต์ Bold"/>
              </a:rPr>
              <a:t>ความคืบหน้าภารกิจอพยพคนไทยออกจากอิสราเอล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0" y="2323478"/>
            <a:ext cx="17454764" cy="72586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299"/>
              </a:lnSpc>
            </a:pP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ฟ้อนต์"/>
              </a:rPr>
              <a:t>o   เสียชีวิต - ในชั้นนี้มีแรงงานไทยเสียชีวิต 33 ราย (คงเดิม) </a:t>
            </a:r>
          </a:p>
          <a:p>
            <a:pPr>
              <a:lnSpc>
                <a:spcPts val="7699"/>
              </a:lnSpc>
            </a:pP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ฟ้อนต์"/>
              </a:rPr>
              <a:t>o   ผู้บาดเจ็บ - 18 ราย (คงเดิม)</a:t>
            </a: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ฟ้อนต์"/>
              </a:rPr>
              <a:t>     </a:t>
            </a:r>
            <a:r>
              <a:rPr lang="en-US" sz="5499">
                <a:solidFill>
                  <a:srgbClr val="FFFFFF"/>
                </a:solidFill>
                <a:cs typeface="ฟ้อนต์"/>
              </a:rPr>
              <a:t>โดยยังอยู่ระหว่างการรักษาพยาบาล 5 ราย </a:t>
            </a:r>
          </a:p>
          <a:p>
            <a:pPr>
              <a:lnSpc>
                <a:spcPts val="7699"/>
              </a:lnSpc>
            </a:pPr>
          </a:p>
          <a:p>
            <a:pPr>
              <a:lnSpc>
                <a:spcPts val="7699"/>
              </a:lnSpc>
            </a:pPr>
            <a:r>
              <a:rPr lang="en-US" sz="5499">
                <a:solidFill>
                  <a:srgbClr val="FFFFFF"/>
                </a:solidFill>
                <a:latin typeface="ฟ้อนต์"/>
              </a:rPr>
              <a:t>o   ผู้ถูกควบคุมตัว - จำนวน 18 ราย (คงเดิม) </a:t>
            </a:r>
          </a:p>
          <a:p>
            <a:pPr>
              <a:lnSpc>
                <a:spcPts val="5179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602855" y="904875"/>
            <a:ext cx="11621362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50"/>
              </a:lnSpc>
              <a:spcBef>
                <a:spcPct val="0"/>
              </a:spcBef>
            </a:pPr>
            <a:r>
              <a:rPr lang="en-US" sz="6750">
                <a:solidFill>
                  <a:srgbClr val="FFCD4D"/>
                </a:solidFill>
                <a:cs typeface="ฟ้อนต์ Bold"/>
              </a:rPr>
              <a:t>สถานการณ์ที่กระทบต่อคนไทย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96810" y="1342659"/>
            <a:ext cx="17454764" cy="9006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o   ส่งร่างพี่น้องแรงงานไทยกลับสู่ประเทศไทยแล้ว 2 ครั้ง </a:t>
            </a:r>
            <a:r>
              <a:rPr lang="en-US" sz="4699">
                <a:solidFill>
                  <a:srgbClr val="FFFFFF"/>
                </a:solidFill>
                <a:cs typeface="ฟ้อนต์"/>
              </a:rPr>
              <a:t>รวม 15 ราย </a:t>
            </a:r>
          </a:p>
          <a:p>
            <a:pPr>
              <a:lnSpc>
                <a:spcPts val="6999"/>
              </a:lnSpc>
            </a:pP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o   </a:t>
            </a:r>
            <a:r>
              <a:rPr lang="en-US" sz="4699">
                <a:solidFill>
                  <a:srgbClr val="FFFFFF"/>
                </a:solidFill>
                <a:cs typeface="ฟ้อนต์"/>
              </a:rPr>
              <a:t>ถึงวันนี้ มีเที่ยวบินอพยพรวมแล้ว 23 เที่ยวบิน และมีผู้ได้รับการช่วย 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     เหลือผ่านสถานทูตแล้วจำนวนรวม 4,771 คน</a:t>
            </a:r>
          </a:p>
          <a:p>
            <a:pPr>
              <a:lnSpc>
                <a:spcPts val="6579"/>
              </a:lnSpc>
            </a:pP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o   นักศึกษาไทยสถาบัน AICAT ได้เดินทางกลับแล้ว 40 คน และอีก 75 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     คนไม่ประสงค์เดินทางกลับ </a:t>
            </a:r>
          </a:p>
          <a:p>
            <a:pPr>
              <a:lnSpc>
                <a:spcPts val="6579"/>
              </a:lnSpc>
            </a:pP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o   ข่าวเกี่ยวกับตัวประกัน 54 คน อยู่ระหว่างขอยืนยันตัวเลขจากทางการ</a:t>
            </a:r>
          </a:p>
          <a:p>
            <a:pPr>
              <a:lnSpc>
                <a:spcPts val="6579"/>
              </a:lnSpc>
            </a:pPr>
            <a:r>
              <a:rPr lang="en-US" sz="4699">
                <a:solidFill>
                  <a:srgbClr val="FFFFFF"/>
                </a:solidFill>
                <a:latin typeface="ฟ้อนต์"/>
              </a:rPr>
              <a:t>     อิสราเอล </a:t>
            </a:r>
          </a:p>
          <a:p>
            <a:pPr>
              <a:lnSpc>
                <a:spcPts val="5459"/>
              </a:lnSpc>
              <a:spcBef>
                <a:spcPct val="0"/>
              </a:spcBef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791308" y="21614"/>
            <a:ext cx="10017145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50"/>
              </a:lnSpc>
              <a:spcBef>
                <a:spcPct val="0"/>
              </a:spcBef>
            </a:pPr>
            <a:r>
              <a:rPr lang="en-US" sz="6750">
                <a:solidFill>
                  <a:srgbClr val="FFCD4D"/>
                </a:solidFill>
                <a:cs typeface="ฟ้อนต์ Bold"/>
              </a:rPr>
              <a:t>การดำเนินการของภาครัฐ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900577"/>
            <a:ext cx="18288000" cy="4485846"/>
            <a:chOff x="0" y="0"/>
            <a:chExt cx="4816593" cy="1181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81457"/>
            </a:xfrm>
            <a:custGeom>
              <a:avLst/>
              <a:gdLst/>
              <a:ahLst/>
              <a:cxnLst/>
              <a:rect r="r" b="b" t="t" l="l"/>
              <a:pathLst>
                <a:path h="11814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81457"/>
                  </a:lnTo>
                  <a:lnTo>
                    <a:pt x="0" y="11814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219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877618" y="3914139"/>
            <a:ext cx="16532763" cy="2334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>
                <a:solidFill>
                  <a:srgbClr val="000000"/>
                </a:solidFill>
                <a:cs typeface="ฟ้อนต์ Bold"/>
              </a:rPr>
              <a:t>ความคืบหน้าการให้ความช่วยเหลือคนไทย</a:t>
            </a:r>
          </a:p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000000"/>
                </a:solidFill>
                <a:cs typeface="ฟ้อนต์ Bold"/>
              </a:rPr>
              <a:t>ที่ถูกล่อลวงไปทำงานที่เมืองเล้าก์ก่าย เมียนมา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812272" y="1340450"/>
            <a:ext cx="13215030" cy="1143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48"/>
              </a:lnSpc>
              <a:spcBef>
                <a:spcPct val="0"/>
              </a:spcBef>
            </a:pPr>
            <a:r>
              <a:rPr lang="en-US" sz="6749">
                <a:solidFill>
                  <a:srgbClr val="FFCD4D"/>
                </a:solidFill>
                <a:cs typeface="ฟ้อนต์ Bold"/>
              </a:rPr>
              <a:t>จำนวนคนไทยที่อยู่ในเมืองเล้าก์ก่าย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1203" y="3278495"/>
            <a:ext cx="17345979" cy="11388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>
                <a:solidFill>
                  <a:srgbClr val="FFFFFF"/>
                </a:solidFill>
                <a:latin typeface="ฟ้อนต์"/>
              </a:rPr>
              <a:t>o   </a:t>
            </a:r>
            <a:r>
              <a:rPr lang="en-US" sz="5400">
                <a:solidFill>
                  <a:srgbClr val="FFFFFF"/>
                </a:solidFill>
                <a:cs typeface="ฟ้อนต์"/>
              </a:rPr>
              <a:t>ได้รับความช่วยเหลือและอยู่ในพื้นที่ปลอดภัย     153 คน </a:t>
            </a:r>
          </a:p>
          <a:p>
            <a:pPr>
              <a:lnSpc>
                <a:spcPts val="7560"/>
              </a:lnSpc>
            </a:pPr>
            <a:r>
              <a:rPr lang="en-US" sz="5400">
                <a:solidFill>
                  <a:srgbClr val="FFFFFF"/>
                </a:solidFill>
                <a:latin typeface="ฟ้อนต์"/>
              </a:rPr>
              <a:t>       </a:t>
            </a:r>
          </a:p>
          <a:p>
            <a:pPr>
              <a:lnSpc>
                <a:spcPts val="7560"/>
              </a:lnSpc>
            </a:pPr>
            <a:r>
              <a:rPr lang="en-US" sz="5400">
                <a:solidFill>
                  <a:srgbClr val="FFFFFF"/>
                </a:solidFill>
                <a:latin typeface="ฟ้อนต์"/>
              </a:rPr>
              <a:t>       </a:t>
            </a:r>
            <a:r>
              <a:rPr lang="en-US" sz="5400">
                <a:solidFill>
                  <a:srgbClr val="FFFFFF"/>
                </a:solidFill>
                <a:cs typeface="ฟ้อนต์"/>
              </a:rPr>
              <a:t>อยู่ในความดูแลของทางการเมียนมา           120 คน</a:t>
            </a:r>
          </a:p>
          <a:p>
            <a:pPr>
              <a:lnSpc>
                <a:spcPts val="7560"/>
              </a:lnSpc>
            </a:pPr>
            <a:r>
              <a:rPr lang="en-US" sz="5400">
                <a:solidFill>
                  <a:srgbClr val="FFFFFF"/>
                </a:solidFill>
                <a:latin typeface="ฟ้อนต์"/>
              </a:rPr>
              <a:t>       อยู่ที่โรงแรมที่พักรอทางการมารับกลับ         22  คน</a:t>
            </a:r>
          </a:p>
          <a:p>
            <a:pPr>
              <a:lnSpc>
                <a:spcPts val="7560"/>
              </a:lnSpc>
            </a:pPr>
            <a:r>
              <a:rPr lang="en-US" sz="5400">
                <a:solidFill>
                  <a:srgbClr val="FFFFFF"/>
                </a:solidFill>
                <a:latin typeface="ฟ้อนต์"/>
              </a:rPr>
              <a:t>       อยู่ที่สถานีตำรวจ                                11  คน</a:t>
            </a:r>
          </a:p>
          <a:p>
            <a:pPr>
              <a:lnSpc>
                <a:spcPts val="7560"/>
              </a:lnSpc>
            </a:pPr>
            <a:r>
              <a:rPr lang="en-US" sz="5400">
                <a:solidFill>
                  <a:srgbClr val="FFFFFF"/>
                </a:solidFill>
                <a:latin typeface="ฟ้อนต์"/>
              </a:rPr>
              <a:t>       ยังตรวจสอบสถานะไม่ได้                        71  คน        </a:t>
            </a:r>
          </a:p>
          <a:p>
            <a:pPr>
              <a:lnSpc>
                <a:spcPts val="7511"/>
              </a:lnSpc>
            </a:pPr>
          </a:p>
          <a:p>
            <a:pPr>
              <a:lnSpc>
                <a:spcPts val="7511"/>
              </a:lnSpc>
            </a:pPr>
          </a:p>
          <a:p>
            <a:pPr>
              <a:lnSpc>
                <a:spcPts val="7511"/>
              </a:lnSpc>
            </a:pPr>
            <a:r>
              <a:rPr lang="en-US" sz="5365">
                <a:solidFill>
                  <a:srgbClr val="FFFFFF"/>
                </a:solidFill>
                <a:latin typeface="ฟ้อนต์"/>
              </a:rPr>
              <a:t>   </a:t>
            </a:r>
          </a:p>
          <a:p>
            <a:pPr>
              <a:lnSpc>
                <a:spcPts val="7511"/>
              </a:lnSpc>
            </a:pPr>
          </a:p>
          <a:p>
            <a:pPr>
              <a:lnSpc>
                <a:spcPts val="7511"/>
              </a:lnSpc>
            </a:pPr>
          </a:p>
          <a:p>
            <a:pPr>
              <a:lnSpc>
                <a:spcPts val="751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0336937" cy="10287000"/>
          </a:xfrm>
          <a:custGeom>
            <a:avLst/>
            <a:gdLst/>
            <a:ahLst/>
            <a:cxnLst/>
            <a:rect r="r" b="b" t="t" l="l"/>
            <a:pathLst>
              <a:path h="10287000" w="10336937">
                <a:moveTo>
                  <a:pt x="0" y="0"/>
                </a:moveTo>
                <a:lnTo>
                  <a:pt x="10336937" y="0"/>
                </a:lnTo>
                <a:lnTo>
                  <a:pt x="103369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18630" y="-1265415"/>
            <a:ext cx="8169370" cy="11552415"/>
          </a:xfrm>
          <a:custGeom>
            <a:avLst/>
            <a:gdLst/>
            <a:ahLst/>
            <a:cxnLst/>
            <a:rect r="r" b="b" t="t" l="l"/>
            <a:pathLst>
              <a:path h="11552415" w="8169370">
                <a:moveTo>
                  <a:pt x="0" y="0"/>
                </a:moveTo>
                <a:lnTo>
                  <a:pt x="8169370" y="0"/>
                </a:lnTo>
                <a:lnTo>
                  <a:pt x="8169370" y="11552415"/>
                </a:lnTo>
                <a:lnTo>
                  <a:pt x="0" y="115524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6618" y="1900468"/>
            <a:ext cx="17462096" cy="10666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703"/>
              </a:lnSpc>
            </a:pPr>
            <a:r>
              <a:rPr lang="en-US" sz="5502">
                <a:solidFill>
                  <a:srgbClr val="FFFFFF"/>
                </a:solidFill>
                <a:cs typeface="ฟ้อนต์"/>
              </a:rPr>
              <a:t>โทรศัพท์ฉุกเฉิน: +95 9880916795</a:t>
            </a:r>
          </a:p>
          <a:p>
            <a:pPr>
              <a:lnSpc>
                <a:spcPts val="7703"/>
              </a:lnSpc>
            </a:pPr>
            <a:r>
              <a:rPr lang="en-US" sz="5502">
                <a:solidFill>
                  <a:srgbClr val="FFFFFF"/>
                </a:solidFill>
                <a:latin typeface="ฟ้อนต์"/>
              </a:rPr>
              <a:t>                  +95 9797002801</a:t>
            </a:r>
          </a:p>
          <a:p>
            <a:pPr>
              <a:lnSpc>
                <a:spcPts val="7703"/>
              </a:lnSpc>
            </a:pPr>
          </a:p>
          <a:p>
            <a:pPr>
              <a:lnSpc>
                <a:spcPts val="7703"/>
              </a:lnSpc>
            </a:pPr>
            <a:r>
              <a:rPr lang="en-US" sz="5502">
                <a:solidFill>
                  <a:srgbClr val="FFFFFF"/>
                </a:solidFill>
                <a:latin typeface="ฟ้อนต์"/>
              </a:rPr>
              <a:t>LINE สถานเอกอัครราชทูตฯ</a:t>
            </a:r>
          </a:p>
          <a:p>
            <a:pPr>
              <a:lnSpc>
                <a:spcPts val="7703"/>
              </a:lnSpc>
            </a:pPr>
          </a:p>
          <a:p>
            <a:pPr>
              <a:lnSpc>
                <a:spcPts val="7703"/>
              </a:lnSpc>
            </a:pPr>
          </a:p>
          <a:p>
            <a:pPr>
              <a:lnSpc>
                <a:spcPts val="7703"/>
              </a:lnSpc>
            </a:pPr>
            <a:r>
              <a:rPr lang="en-US" sz="5502">
                <a:solidFill>
                  <a:srgbClr val="FFFFFF"/>
                </a:solidFill>
                <a:latin typeface="ฟ้อนต์"/>
              </a:rPr>
              <a:t>FB คำเตือนสถานเอกอัครราชทูตฯ</a:t>
            </a:r>
          </a:p>
          <a:p>
            <a:pPr>
              <a:lnSpc>
                <a:spcPts val="7703"/>
              </a:lnSpc>
            </a:pPr>
            <a:r>
              <a:rPr lang="en-US" sz="5502">
                <a:solidFill>
                  <a:srgbClr val="FFFFFF"/>
                </a:solidFill>
                <a:latin typeface="ฟ้อนต์"/>
              </a:rPr>
              <a:t>      </a:t>
            </a:r>
          </a:p>
          <a:p>
            <a:pPr>
              <a:lnSpc>
                <a:spcPts val="7703"/>
              </a:lnSpc>
            </a:pPr>
          </a:p>
          <a:p>
            <a:pPr>
              <a:lnSpc>
                <a:spcPts val="7703"/>
              </a:lnSpc>
            </a:pPr>
          </a:p>
          <a:p>
            <a:pPr>
              <a:lnSpc>
                <a:spcPts val="7703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188844" y="4399362"/>
            <a:ext cx="2604313" cy="2566569"/>
          </a:xfrm>
          <a:custGeom>
            <a:avLst/>
            <a:gdLst/>
            <a:ahLst/>
            <a:cxnLst/>
            <a:rect r="r" b="b" t="t" l="l"/>
            <a:pathLst>
              <a:path h="2566569" w="2604313">
                <a:moveTo>
                  <a:pt x="0" y="0"/>
                </a:moveTo>
                <a:lnTo>
                  <a:pt x="2604313" y="0"/>
                </a:lnTo>
                <a:lnTo>
                  <a:pt x="2604313" y="2566569"/>
                </a:lnTo>
                <a:lnTo>
                  <a:pt x="0" y="2566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88844" y="7387171"/>
            <a:ext cx="2604313" cy="2604313"/>
          </a:xfrm>
          <a:custGeom>
            <a:avLst/>
            <a:gdLst/>
            <a:ahLst/>
            <a:cxnLst/>
            <a:rect r="r" b="b" t="t" l="l"/>
            <a:pathLst>
              <a:path h="2604313" w="2604313">
                <a:moveTo>
                  <a:pt x="0" y="0"/>
                </a:moveTo>
                <a:lnTo>
                  <a:pt x="2604313" y="0"/>
                </a:lnTo>
                <a:lnTo>
                  <a:pt x="2604313" y="2604313"/>
                </a:lnTo>
                <a:lnTo>
                  <a:pt x="0" y="26043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11975" y="398769"/>
            <a:ext cx="17871382" cy="11360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08"/>
              </a:lnSpc>
              <a:spcBef>
                <a:spcPct val="0"/>
              </a:spcBef>
            </a:pPr>
            <a:r>
              <a:rPr lang="en-US" sz="6649">
                <a:solidFill>
                  <a:srgbClr val="FFCD4D"/>
                </a:solidFill>
                <a:cs typeface="ฟ้อนต์ Bold"/>
              </a:rPr>
              <a:t>ช่องทางติดต่อสถานเอคอัครราชทูต ณ กรุงย่างกุ้ง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75293" y="2625693"/>
            <a:ext cx="11012365" cy="11012365"/>
          </a:xfrm>
          <a:custGeom>
            <a:avLst/>
            <a:gdLst/>
            <a:ahLst/>
            <a:cxnLst/>
            <a:rect r="r" b="b" t="t" l="l"/>
            <a:pathLst>
              <a:path h="11012365" w="11012365">
                <a:moveTo>
                  <a:pt x="0" y="0"/>
                </a:moveTo>
                <a:lnTo>
                  <a:pt x="11012365" y="0"/>
                </a:lnTo>
                <a:lnTo>
                  <a:pt x="11012365" y="11012366"/>
                </a:lnTo>
                <a:lnTo>
                  <a:pt x="0" y="110123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07926" y="3292014"/>
            <a:ext cx="6341479" cy="4323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719"/>
              </a:lnSpc>
            </a:pPr>
            <a:r>
              <a:rPr lang="en-US" sz="4800">
                <a:solidFill>
                  <a:srgbClr val="FFCD4D"/>
                </a:solidFill>
                <a:cs typeface="ฟ้อนต์"/>
              </a:rPr>
              <a:t>ช่องทางติดต่อ</a:t>
            </a:r>
          </a:p>
          <a:p>
            <a:pPr>
              <a:lnSpc>
                <a:spcPts val="6719"/>
              </a:lnSpc>
            </a:pPr>
            <a:r>
              <a:rPr lang="en-US" sz="4800">
                <a:solidFill>
                  <a:srgbClr val="FFCD4D"/>
                </a:solidFill>
                <a:cs typeface="ฟ้อนต์"/>
              </a:rPr>
              <a:t>กองคุ้มครองฯ </a:t>
            </a:r>
          </a:p>
          <a:p>
            <a:pPr>
              <a:lnSpc>
                <a:spcPts val="6719"/>
              </a:lnSpc>
            </a:pPr>
            <a:r>
              <a:rPr lang="en-US" sz="4800">
                <a:solidFill>
                  <a:srgbClr val="FFCD4D"/>
                </a:solidFill>
                <a:cs typeface="ฟ้อนต์"/>
              </a:rPr>
              <a:t>กรมการกงสุล</a:t>
            </a: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FFCD4D"/>
                </a:solidFill>
                <a:latin typeface="ฟ้อนต์"/>
              </a:rPr>
              <a:t>      </a:t>
            </a:r>
          </a:p>
          <a:p>
            <a:pPr>
              <a:lnSpc>
                <a:spcPts val="2816"/>
              </a:lnSpc>
            </a:pPr>
          </a:p>
          <a:p>
            <a:pPr>
              <a:lnSpc>
                <a:spcPts val="2816"/>
              </a:lnSpc>
            </a:pPr>
          </a:p>
          <a:p>
            <a:pPr>
              <a:lnSpc>
                <a:spcPts val="2816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16618" y="395277"/>
            <a:ext cx="10833348" cy="11430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448"/>
              </a:lnSpc>
              <a:spcBef>
                <a:spcPct val="0"/>
              </a:spcBef>
            </a:pPr>
            <a:r>
              <a:rPr lang="en-US" sz="6749">
                <a:solidFill>
                  <a:srgbClr val="FFCD4D"/>
                </a:solidFill>
                <a:cs typeface="ฟ้อนต์ Bold"/>
              </a:rPr>
              <a:t>ประเด็นแถลงข่าวประจำสัปดาห์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16618" y="1615832"/>
            <a:ext cx="17454764" cy="10106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1. การเยือน สปป. ลาว อย่างเป็นทางการของนายกรัฐมนตรี (29-30 ต.ค. 2566) </a:t>
            </a:r>
          </a:p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2. </a:t>
            </a:r>
            <a:r>
              <a:rPr lang="en-US" sz="4099">
                <a:solidFill>
                  <a:srgbClr val="FFFFFF"/>
                </a:solidFill>
                <a:cs typeface="ฟ้อนต์"/>
              </a:rPr>
              <a:t>สรุปผลการเยือนเวียดนามอย่างเป็นทางการของรองนายกรัฐมนตรีและรัฐมนตรี</a:t>
            </a: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   </a:t>
            </a:r>
            <a:r>
              <a:rPr lang="en-US" sz="4099">
                <a:solidFill>
                  <a:srgbClr val="FFFFFF"/>
                </a:solidFill>
                <a:cs typeface="ฟ้อนต์"/>
              </a:rPr>
              <a:t>ว่าการกระทรวงการต่างประเทศและเข้าร่วมการประชุม OECD Southeast Asia </a:t>
            </a: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   </a:t>
            </a:r>
            <a:r>
              <a:rPr lang="en-US" sz="4099">
                <a:solidFill>
                  <a:srgbClr val="FFFFFF"/>
                </a:solidFill>
                <a:latin typeface="ฟ้อนต์"/>
              </a:rPr>
              <a:t>Ministerial Forum  (25-26 ต.ค. 2566) </a:t>
            </a:r>
          </a:p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3. สถานการณ์ความไม่สงบในอิสราเอล-กาซา และความคืบหน้าภารกิจอพยพคนไทย</a:t>
            </a: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   ออกจากอิสราเอล</a:t>
            </a:r>
          </a:p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4. </a:t>
            </a:r>
            <a:r>
              <a:rPr lang="en-US" sz="4099">
                <a:solidFill>
                  <a:srgbClr val="FFFFFF"/>
                </a:solidFill>
                <a:cs typeface="ฟ้อนต์"/>
              </a:rPr>
              <a:t>ความคืบหน้าการให้ความช่วยเหลือคนไทยที่ถูกล่อลวงไปทำงานที่เมืองเล้าก์ก่าย</a:t>
            </a:r>
          </a:p>
          <a:p>
            <a:pPr>
              <a:lnSpc>
                <a:spcPts val="5739"/>
              </a:lnSpc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   </a:t>
            </a:r>
            <a:r>
              <a:rPr lang="en-US" sz="4099">
                <a:solidFill>
                  <a:srgbClr val="FFFFFF"/>
                </a:solidFill>
                <a:cs typeface="ฟ้อนต์"/>
              </a:rPr>
              <a:t>เมียนมา </a:t>
            </a:r>
          </a:p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</a:pPr>
          </a:p>
          <a:p>
            <a:pPr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FFFFFF"/>
                </a:solidFill>
                <a:latin typeface="ฟ้อนต์"/>
              </a:rPr>
              <a:t> 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559112" y="422146"/>
            <a:ext cx="3169776" cy="3179410"/>
          </a:xfrm>
          <a:custGeom>
            <a:avLst/>
            <a:gdLst/>
            <a:ahLst/>
            <a:cxnLst/>
            <a:rect r="r" b="b" t="t" l="l"/>
            <a:pathLst>
              <a:path h="3179410" w="3169776">
                <a:moveTo>
                  <a:pt x="0" y="0"/>
                </a:moveTo>
                <a:lnTo>
                  <a:pt x="3169776" y="0"/>
                </a:lnTo>
                <a:lnTo>
                  <a:pt x="3169776" y="3179410"/>
                </a:lnTo>
                <a:lnTo>
                  <a:pt x="0" y="3179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933504" y="4263729"/>
            <a:ext cx="8420993" cy="27248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88"/>
              </a:lnSpc>
            </a:pPr>
            <a:r>
              <a:rPr lang="en-US" sz="7849">
                <a:solidFill>
                  <a:srgbClr val="FCFDFE"/>
                </a:solidFill>
                <a:latin typeface="ฟ้อนต์"/>
              </a:rPr>
              <a:t>“การทูตเพื่อประชาชน</a:t>
            </a:r>
          </a:p>
          <a:p>
            <a:pPr algn="ctr">
              <a:lnSpc>
                <a:spcPts val="10988"/>
              </a:lnSpc>
              <a:spcBef>
                <a:spcPct val="0"/>
              </a:spcBef>
            </a:pPr>
            <a:r>
              <a:rPr lang="en-US" sz="7849">
                <a:solidFill>
                  <a:srgbClr val="FCFDFE"/>
                </a:solidFill>
                <a:cs typeface="ฟ้อนต์"/>
              </a:rPr>
              <a:t>ทุกแห่งหนเราดูแล”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1524446" y="8463279"/>
            <a:ext cx="5734854" cy="795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79"/>
              </a:lnSpc>
              <a:spcBef>
                <a:spcPct val="0"/>
              </a:spcBef>
            </a:pPr>
            <a:r>
              <a:rPr lang="en-US" sz="4699">
                <a:solidFill>
                  <a:srgbClr val="FCFDFE"/>
                </a:solidFill>
                <a:latin typeface="ฟ้อนต์"/>
              </a:rPr>
              <a:t>#น้ำใจคนไทยไม่ทิ้งกัน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900577"/>
            <a:ext cx="18288000" cy="4485846"/>
            <a:chOff x="0" y="0"/>
            <a:chExt cx="4816593" cy="1181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81457"/>
            </a:xfrm>
            <a:custGeom>
              <a:avLst/>
              <a:gdLst/>
              <a:ahLst/>
              <a:cxnLst/>
              <a:rect r="r" b="b" t="t" l="l"/>
              <a:pathLst>
                <a:path h="11814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81457"/>
                  </a:lnTo>
                  <a:lnTo>
                    <a:pt x="0" y="11814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219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48989" y="4056379"/>
            <a:ext cx="17790021" cy="20599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5899">
                <a:solidFill>
                  <a:srgbClr val="000000"/>
                </a:solidFill>
                <a:cs typeface="ฟ้อนต์ Bold"/>
              </a:rPr>
              <a:t>การเยือน สปป. ลาว อย่างเป็นทางการของนายกรัฐมนตรี </a:t>
            </a:r>
          </a:p>
          <a:p>
            <a:pPr algn="ctr">
              <a:lnSpc>
                <a:spcPts val="8259"/>
              </a:lnSpc>
              <a:spcBef>
                <a:spcPct val="0"/>
              </a:spcBef>
            </a:pPr>
            <a:r>
              <a:rPr lang="en-US" sz="5899">
                <a:solidFill>
                  <a:srgbClr val="000000"/>
                </a:solidFill>
                <a:latin typeface="ฟ้อนต์ Bold"/>
              </a:rPr>
              <a:t>(30 ต.ค. 2566)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27267" y="0"/>
            <a:ext cx="15767538" cy="10287000"/>
          </a:xfrm>
          <a:custGeom>
            <a:avLst/>
            <a:gdLst/>
            <a:ahLst/>
            <a:cxnLst/>
            <a:rect r="r" b="b" t="t" l="l"/>
            <a:pathLst>
              <a:path h="10287000" w="15767538">
                <a:moveTo>
                  <a:pt x="0" y="0"/>
                </a:moveTo>
                <a:lnTo>
                  <a:pt x="15767539" y="0"/>
                </a:lnTo>
                <a:lnTo>
                  <a:pt x="157675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47858" y="-147215"/>
            <a:ext cx="2946947" cy="2192241"/>
          </a:xfrm>
          <a:custGeom>
            <a:avLst/>
            <a:gdLst/>
            <a:ahLst/>
            <a:cxnLst/>
            <a:rect r="r" b="b" t="t" l="l"/>
            <a:pathLst>
              <a:path h="2192241" w="2946947">
                <a:moveTo>
                  <a:pt x="0" y="0"/>
                </a:moveTo>
                <a:lnTo>
                  <a:pt x="2946948" y="0"/>
                </a:lnTo>
                <a:lnTo>
                  <a:pt x="2946948" y="2192241"/>
                </a:lnTo>
                <a:lnTo>
                  <a:pt x="0" y="21922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939141" y="4044028"/>
            <a:ext cx="6917586" cy="5047969"/>
          </a:xfrm>
          <a:custGeom>
            <a:avLst/>
            <a:gdLst/>
            <a:ahLst/>
            <a:cxnLst/>
            <a:rect r="r" b="b" t="t" l="l"/>
            <a:pathLst>
              <a:path h="5047969" w="6917586">
                <a:moveTo>
                  <a:pt x="0" y="0"/>
                </a:moveTo>
                <a:lnTo>
                  <a:pt x="6917587" y="0"/>
                </a:lnTo>
                <a:lnTo>
                  <a:pt x="6917587" y="5047969"/>
                </a:lnTo>
                <a:lnTo>
                  <a:pt x="0" y="50479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2900577"/>
            <a:ext cx="18288000" cy="4485846"/>
            <a:chOff x="0" y="0"/>
            <a:chExt cx="4816593" cy="1181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181457"/>
            </a:xfrm>
            <a:custGeom>
              <a:avLst/>
              <a:gdLst/>
              <a:ahLst/>
              <a:cxnLst/>
              <a:rect r="r" b="b" t="t" l="l"/>
              <a:pathLst>
                <a:path h="11814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181457"/>
                  </a:lnTo>
                  <a:lnTo>
                    <a:pt x="0" y="118145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816593" cy="121955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427658" y="3211829"/>
            <a:ext cx="17432685" cy="37680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cs typeface="ฟ้อนต์ Bold"/>
              </a:rPr>
              <a:t>สรุปผลการเยือนเวียดนามอย่างเป็นทางการของ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cs typeface="ฟ้อนต์ Bold"/>
              </a:rPr>
              <a:t>รองนายกรัฐมนตรีและรัฐมนตรีว่าการกระทรวงการต่างประเทศ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cs typeface="ฟ้อนต์ Bold"/>
              </a:rPr>
              <a:t>และการเข้าร่วมการประชุม OECD Southeast Asia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000000"/>
                </a:solidFill>
                <a:latin typeface="ฟ้อนต์ Bold"/>
              </a:rPr>
              <a:t>Ministerial Forum</a:t>
            </a:r>
            <a:r>
              <a:rPr lang="en-US" sz="5399">
                <a:solidFill>
                  <a:srgbClr val="000000"/>
                </a:solidFill>
                <a:latin typeface="ฟ้อนต์ Bold"/>
              </a:rPr>
              <a:t> (25-26 ต.ค. 2566)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2564" y="45327"/>
            <a:ext cx="15284772" cy="10196347"/>
          </a:xfrm>
          <a:custGeom>
            <a:avLst/>
            <a:gdLst/>
            <a:ahLst/>
            <a:cxnLst/>
            <a:rect r="r" b="b" t="t" l="l"/>
            <a:pathLst>
              <a:path h="10196347" w="15284772">
                <a:moveTo>
                  <a:pt x="0" y="0"/>
                </a:moveTo>
                <a:lnTo>
                  <a:pt x="15284772" y="0"/>
                </a:lnTo>
                <a:lnTo>
                  <a:pt x="15284772" y="10196346"/>
                </a:lnTo>
                <a:lnTo>
                  <a:pt x="0" y="10196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192319" y="7428731"/>
            <a:ext cx="10095681" cy="3103567"/>
            <a:chOff x="0" y="0"/>
            <a:chExt cx="2658945" cy="817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658945" cy="817400"/>
            </a:xfrm>
            <a:custGeom>
              <a:avLst/>
              <a:gdLst/>
              <a:ahLst/>
              <a:cxnLst/>
              <a:rect r="r" b="b" t="t" l="l"/>
              <a:pathLst>
                <a:path h="817400" w="2658945">
                  <a:moveTo>
                    <a:pt x="39110" y="0"/>
                  </a:moveTo>
                  <a:lnTo>
                    <a:pt x="2619835" y="0"/>
                  </a:lnTo>
                  <a:cubicBezTo>
                    <a:pt x="2630208" y="0"/>
                    <a:pt x="2640155" y="4120"/>
                    <a:pt x="2647490" y="11455"/>
                  </a:cubicBezTo>
                  <a:cubicBezTo>
                    <a:pt x="2654824" y="18789"/>
                    <a:pt x="2658945" y="28737"/>
                    <a:pt x="2658945" y="39110"/>
                  </a:cubicBezTo>
                  <a:lnTo>
                    <a:pt x="2658945" y="778291"/>
                  </a:lnTo>
                  <a:cubicBezTo>
                    <a:pt x="2658945" y="799890"/>
                    <a:pt x="2641435" y="817400"/>
                    <a:pt x="2619835" y="817400"/>
                  </a:cubicBezTo>
                  <a:lnTo>
                    <a:pt x="39110" y="817400"/>
                  </a:lnTo>
                  <a:cubicBezTo>
                    <a:pt x="28737" y="817400"/>
                    <a:pt x="18789" y="813280"/>
                    <a:pt x="11455" y="805945"/>
                  </a:cubicBezTo>
                  <a:cubicBezTo>
                    <a:pt x="4120" y="798611"/>
                    <a:pt x="0" y="788663"/>
                    <a:pt x="0" y="778291"/>
                  </a:cubicBezTo>
                  <a:lnTo>
                    <a:pt x="0" y="39110"/>
                  </a:lnTo>
                  <a:cubicBezTo>
                    <a:pt x="0" y="17510"/>
                    <a:pt x="17510" y="0"/>
                    <a:pt x="3911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2658945" cy="903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การพบหารือนักธุรกิจจากหอการค้า</a:t>
              </a:r>
            </a:p>
            <a:p>
              <a:pPr algn="ctr" marL="0" indent="0" lvl="0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และอุตสาหกรรมไทยในเวียดนาม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1367" y="-9525"/>
            <a:ext cx="15445266" cy="10287000"/>
          </a:xfrm>
          <a:custGeom>
            <a:avLst/>
            <a:gdLst/>
            <a:ahLst/>
            <a:cxnLst/>
            <a:rect r="r" b="b" t="t" l="l"/>
            <a:pathLst>
              <a:path h="10287000" w="15445266">
                <a:moveTo>
                  <a:pt x="0" y="0"/>
                </a:moveTo>
                <a:lnTo>
                  <a:pt x="15445266" y="0"/>
                </a:lnTo>
                <a:lnTo>
                  <a:pt x="154452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62E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33667" y="0"/>
            <a:ext cx="15420665" cy="10287000"/>
          </a:xfrm>
          <a:custGeom>
            <a:avLst/>
            <a:gdLst/>
            <a:ahLst/>
            <a:cxnLst/>
            <a:rect r="r" b="b" t="t" l="l"/>
            <a:pathLst>
              <a:path h="10287000" w="15420665">
                <a:moveTo>
                  <a:pt x="0" y="0"/>
                </a:moveTo>
                <a:lnTo>
                  <a:pt x="15420666" y="0"/>
                </a:lnTo>
                <a:lnTo>
                  <a:pt x="15420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803482" y="7866794"/>
            <a:ext cx="9484518" cy="2520352"/>
            <a:chOff x="0" y="0"/>
            <a:chExt cx="2497980" cy="66379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497980" cy="663796"/>
            </a:xfrm>
            <a:custGeom>
              <a:avLst/>
              <a:gdLst/>
              <a:ahLst/>
              <a:cxnLst/>
              <a:rect r="r" b="b" t="t" l="l"/>
              <a:pathLst>
                <a:path h="663796" w="2497980">
                  <a:moveTo>
                    <a:pt x="41630" y="0"/>
                  </a:moveTo>
                  <a:lnTo>
                    <a:pt x="2456350" y="0"/>
                  </a:lnTo>
                  <a:cubicBezTo>
                    <a:pt x="2479342" y="0"/>
                    <a:pt x="2497980" y="18638"/>
                    <a:pt x="2497980" y="41630"/>
                  </a:cubicBezTo>
                  <a:lnTo>
                    <a:pt x="2497980" y="622167"/>
                  </a:lnTo>
                  <a:cubicBezTo>
                    <a:pt x="2497980" y="645158"/>
                    <a:pt x="2479342" y="663796"/>
                    <a:pt x="2456350" y="663796"/>
                  </a:cubicBezTo>
                  <a:lnTo>
                    <a:pt x="41630" y="663796"/>
                  </a:lnTo>
                  <a:cubicBezTo>
                    <a:pt x="18638" y="663796"/>
                    <a:pt x="0" y="645158"/>
                    <a:pt x="0" y="622167"/>
                  </a:cubicBezTo>
                  <a:lnTo>
                    <a:pt x="0" y="41630"/>
                  </a:lnTo>
                  <a:cubicBezTo>
                    <a:pt x="0" y="18638"/>
                    <a:pt x="18638" y="0"/>
                    <a:pt x="4163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2497980" cy="7495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6439"/>
                </a:lnSpc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การเข้าเยี่ยมคารวะนายฝ่าม มิงห์ จิ๋งห์ </a:t>
              </a:r>
            </a:p>
            <a:p>
              <a:pPr algn="ctr" marL="0" indent="0" lvl="0">
                <a:lnSpc>
                  <a:spcPts val="6439"/>
                </a:lnSpc>
                <a:spcBef>
                  <a:spcPct val="0"/>
                </a:spcBef>
              </a:pPr>
              <a:r>
                <a:rPr lang="en-US" sz="4599">
                  <a:solidFill>
                    <a:srgbClr val="000000"/>
                  </a:solidFill>
                  <a:cs typeface="ฟ้อนต์ Bold"/>
                </a:rPr>
                <a:t>นรม. เวียดนาม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DAFyVDSZ4c0</dc:identifier>
  <dcterms:modified xsi:type="dcterms:W3CDTF">2011-08-01T06:04:30Z</dcterms:modified>
  <cp:revision>1</cp:revision>
  <dc:title>การแถลงข่าวประจำสัปดาห์</dc:title>
</cp:coreProperties>
</file>